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316" r:id="rId9"/>
    <p:sldId id="313" r:id="rId10"/>
    <p:sldId id="314" r:id="rId11"/>
    <p:sldId id="317" r:id="rId12"/>
    <p:sldId id="315" r:id="rId13"/>
    <p:sldId id="318" r:id="rId14"/>
    <p:sldId id="319" r:id="rId15"/>
    <p:sldId id="320" r:id="rId16"/>
    <p:sldId id="321" r:id="rId17"/>
    <p:sldId id="322" r:id="rId18"/>
    <p:sldId id="324" r:id="rId19"/>
    <p:sldId id="299" r:id="rId20"/>
    <p:sldId id="300" r:id="rId21"/>
    <p:sldId id="301" r:id="rId22"/>
    <p:sldId id="297" r:id="rId23"/>
    <p:sldId id="304" r:id="rId24"/>
    <p:sldId id="305" r:id="rId25"/>
    <p:sldId id="307" r:id="rId26"/>
    <p:sldId id="309" r:id="rId27"/>
    <p:sldId id="284" r:id="rId28"/>
    <p:sldId id="285" r:id="rId29"/>
    <p:sldId id="286" r:id="rId30"/>
    <p:sldId id="287" r:id="rId31"/>
    <p:sldId id="270" r:id="rId32"/>
    <p:sldId id="310" r:id="rId33"/>
    <p:sldId id="311" r:id="rId3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27" autoAdjust="0"/>
  </p:normalViewPr>
  <p:slideViewPr>
    <p:cSldViewPr>
      <p:cViewPr varScale="1">
        <p:scale>
          <a:sx n="74" d="100"/>
          <a:sy n="74" d="100"/>
        </p:scale>
        <p:origin x="642"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9CE24-A63A-414A-ADAD-2CF19CBBB61B}" type="datetimeFigureOut">
              <a:rPr lang="en-US" smtClean="0"/>
              <a:t>8/10/2018</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C87FE-24A3-4CF5-BEAC-7016DB93BF27}" type="slidenum">
              <a:rPr lang="en-US" smtClean="0"/>
              <a:t>‹Nº›</a:t>
            </a:fld>
            <a:endParaRPr lang="en-US"/>
          </a:p>
        </p:txBody>
      </p:sp>
    </p:spTree>
    <p:extLst>
      <p:ext uri="{BB962C8B-B14F-4D97-AF65-F5344CB8AC3E}">
        <p14:creationId xmlns:p14="http://schemas.microsoft.com/office/powerpoint/2010/main" val="339653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68611"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94685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69635"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5306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71683"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59274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72707"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140208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73731"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164527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74755"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195010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p:cNvSpPr>
            <a:spLocks noGrp="1" noRot="1" noChangeAspect="1" noChangeArrowheads="1" noTextEdit="1"/>
          </p:cNvSpPr>
          <p:nvPr>
            <p:ph type="sldImg"/>
          </p:nvPr>
        </p:nvSpPr>
        <p:spPr>
          <a:xfrm>
            <a:off x="2857500" y="520700"/>
            <a:ext cx="3427413" cy="2570163"/>
          </a:xfrm>
          <a:solidFill>
            <a:srgbClr val="FFFFFF"/>
          </a:solidFill>
          <a:ln>
            <a:solidFill>
              <a:srgbClr val="000000"/>
            </a:solidFill>
            <a:miter lim="800000"/>
          </a:ln>
        </p:spPr>
      </p:sp>
      <p:sp>
        <p:nvSpPr>
          <p:cNvPr id="75779" name="Rectangle 2"/>
          <p:cNvSpPr>
            <a:spLocks noGrp="1" noChangeArrowheads="1"/>
          </p:cNvSpPr>
          <p:nvPr>
            <p:ph type="body" idx="1"/>
          </p:nvPr>
        </p:nvSpPr>
        <p:spPr>
          <a:xfrm>
            <a:off x="914400" y="3257550"/>
            <a:ext cx="7315200" cy="3086100"/>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259918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Rot="1" noChangeAspect="1" noChangeArrowheads="1" noTextEdit="1"/>
          </p:cNvSpPr>
          <p:nvPr>
            <p:ph type="sldImg"/>
          </p:nvPr>
        </p:nvSpPr>
        <p:spPr>
          <a:xfrm>
            <a:off x="-11033125" y="-16032163"/>
            <a:ext cx="22067838" cy="16552863"/>
          </a:xfrm>
          <a:solidFill>
            <a:srgbClr val="FFFFFF"/>
          </a:solidFill>
          <a:ln>
            <a:solidFill>
              <a:srgbClr val="000000"/>
            </a:solidFill>
            <a:miter lim="800000"/>
          </a:ln>
        </p:spPr>
      </p:sp>
      <p:sp>
        <p:nvSpPr>
          <p:cNvPr id="79875" name="Rectangle 2"/>
          <p:cNvSpPr>
            <a:spLocks noGrp="1" noChangeArrowheads="1"/>
          </p:cNvSpPr>
          <p:nvPr>
            <p:ph type="body" idx="1"/>
          </p:nvPr>
        </p:nvSpPr>
        <p:spPr>
          <a:xfrm>
            <a:off x="914400" y="3257550"/>
            <a:ext cx="7313613" cy="3084513"/>
          </a:xfrm>
          <a:noFill/>
          <a:ln/>
        </p:spPr>
        <p:txBody>
          <a:bodyPr wrap="none" anchor="ctr"/>
          <a:lstStyle/>
          <a:p>
            <a:endParaRPr lang="es-VE" smtClean="0">
              <a:latin typeface="Times New Roman" pitchFamily="18" charset="0"/>
            </a:endParaRPr>
          </a:p>
        </p:txBody>
      </p:sp>
    </p:spTree>
    <p:extLst>
      <p:ext uri="{BB962C8B-B14F-4D97-AF65-F5344CB8AC3E}">
        <p14:creationId xmlns:p14="http://schemas.microsoft.com/office/powerpoint/2010/main" val="230674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8C3C03ED-8668-4F08-B1B3-68F04FFE96DF}" type="datetimeFigureOut">
              <a:rPr lang="es-ES"/>
              <a:pPr>
                <a:defRPr/>
              </a:pPr>
              <a:t>10/08/2018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37DEA5A-1C4D-4A08-B2C7-BB2ED3635384}"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2EFF6CC-80FF-4345-86E2-0A28733F2901}" type="datetimeFigureOut">
              <a:rPr lang="es-ES"/>
              <a:pPr>
                <a:defRPr/>
              </a:pPr>
              <a:t>10/08/2018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20DCCE5-E1C7-4B66-8B9E-B0FF534F0FC1}"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E112CCC-4388-4F9A-99E0-466E999650A5}" type="datetimeFigureOut">
              <a:rPr lang="es-ES"/>
              <a:pPr>
                <a:defRPr/>
              </a:pPr>
              <a:t>10/08/2018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B9F1B99-C4D7-4C88-A4B8-9033E127C0F4}"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7E8F056-DF1E-4AC7-9E62-610FE72FD4C7}" type="datetimeFigureOut">
              <a:rPr lang="es-ES"/>
              <a:pPr>
                <a:defRPr/>
              </a:pPr>
              <a:t>10/08/2018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BE1388E-42D1-4734-91FB-ED92DCF4AF9F}"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CFDB6B6-626A-4226-91EC-BC21B39A56B4}" type="datetimeFigureOut">
              <a:rPr lang="es-ES"/>
              <a:pPr>
                <a:defRPr/>
              </a:pPr>
              <a:t>10/08/2018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E8519ED-1389-44A6-A291-6BA730C67C9A}"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5A16C251-2793-4366-A63A-29099E5C7B7A}" type="datetimeFigureOut">
              <a:rPr lang="es-ES"/>
              <a:pPr>
                <a:defRPr/>
              </a:pPr>
              <a:t>10/08/2018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E5FADBA-8876-4701-8222-744AB7E92CE6}"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9C6FD6D-0B5A-4AC0-956E-D7930E6A5E69}" type="datetimeFigureOut">
              <a:rPr lang="es-ES"/>
              <a:pPr>
                <a:defRPr/>
              </a:pPr>
              <a:t>10/08/2018</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EEC6B9E5-68A8-4BA0-97A3-54963E9FC3FB}"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47B6B2FA-9F17-4B3F-9321-C18183C0F79F}" type="datetimeFigureOut">
              <a:rPr lang="es-ES"/>
              <a:pPr>
                <a:defRPr/>
              </a:pPr>
              <a:t>10/08/2018</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2AD85060-FC5D-4A79-8F8A-16301C8D7064}"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497C830-15B4-435F-98FA-DCA4105E9064}" type="datetimeFigureOut">
              <a:rPr lang="es-ES"/>
              <a:pPr>
                <a:defRPr/>
              </a:pPr>
              <a:t>10/08/2018</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48C5A025-2A53-4992-AEE4-A23ED3E58F47}"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BB3D87A-954F-4123-8130-952753C835D8}" type="datetimeFigureOut">
              <a:rPr lang="es-ES"/>
              <a:pPr>
                <a:defRPr/>
              </a:pPr>
              <a:t>10/08/2018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EE4D612C-C64F-4589-B4A0-7A0C3D20D03B}"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8FB2157-9C42-4591-817A-AF9D20C1AE46}" type="datetimeFigureOut">
              <a:rPr lang="es-ES"/>
              <a:pPr>
                <a:defRPr/>
              </a:pPr>
              <a:t>10/08/2018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76880AA-96C6-474B-B282-91AE7F9416B1}"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4ECDABB-643E-45E0-A2F6-24CDF3EDFB61}" type="datetimeFigureOut">
              <a:rPr lang="es-ES"/>
              <a:pPr>
                <a:defRPr/>
              </a:pPr>
              <a:t>10/08/2018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7271531-EA85-4870-8E79-707F482EE6D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wmf"/><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ve/url?sa=i&amp;rct=j&amp;q=planta+de+transferencia+las+mayas&amp;source=images&amp;cd=&amp;cad=rja&amp;docid=3yqLktsrh_sJaM&amp;tbnid=KgYa4Ea17DKbYM:&amp;ved=0CAUQjRw&amp;url=http://www.gdc.gob.ve/content/site/module/news/op/displaystory/story_id/362/format/html/&amp;ei=7QudUdTLEYfg8wSLuoCQDg&amp;psig=AFQjCNHXkguMCeCG6sCg70X0B_sAcDCjeg&amp;ust=1369333006201146"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ve/url?sa=i&amp;rct=j&amp;q=relleno+sanitario+la+bonanza&amp;source=images&amp;cd=&amp;cad=rja&amp;docid=_D8J-KrTyxWVAM&amp;tbnid=h6GP40MrbaEnyM:&amp;ved=0CAUQjRw&amp;url=http://www.correodelorinoco.gob.ve/ambiente-ecologia/bomberos-realizan-operativo-refrescamiento-bonanza/&amp;ei=yg-dUameA4ei8AT2uICYBQ&amp;bvm=bv.46751780,d.eWU&amp;psig=AFQjCNEWkd8AQNyiQUttwrhxyKy7Iksabg&amp;ust=1369334085700475"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hyperlink" Target="http://www.fcq.uach.mx/phocadownload/Academico/Material_de_Estudio/RPBI/identificacion.htm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1 CuadroTexto"/>
          <p:cNvSpPr txBox="1">
            <a:spLocks noChangeArrowheads="1"/>
          </p:cNvSpPr>
          <p:nvPr/>
        </p:nvSpPr>
        <p:spPr bwMode="auto">
          <a:xfrm>
            <a:off x="107950" y="1916113"/>
            <a:ext cx="4068763" cy="1016000"/>
          </a:xfrm>
          <a:prstGeom prst="rect">
            <a:avLst/>
          </a:prstGeom>
          <a:noFill/>
          <a:ln w="9525">
            <a:noFill/>
            <a:miter lim="800000"/>
            <a:headEnd/>
            <a:tailEnd/>
          </a:ln>
        </p:spPr>
        <p:txBody>
          <a:bodyPr wrap="none">
            <a:spAutoFit/>
          </a:bodyPr>
          <a:lstStyle/>
          <a:p>
            <a:r>
              <a:rPr lang="es-VE" sz="6000">
                <a:solidFill>
                  <a:srgbClr val="FF0000"/>
                </a:solidFill>
                <a:latin typeface="absender"/>
              </a:rPr>
              <a:t>Desechos sólidos </a:t>
            </a:r>
          </a:p>
        </p:txBody>
      </p:sp>
      <p:sp>
        <p:nvSpPr>
          <p:cNvPr id="4" name="3 Rectángulo"/>
          <p:cNvSpPr/>
          <p:nvPr/>
        </p:nvSpPr>
        <p:spPr>
          <a:xfrm>
            <a:off x="107950" y="2932113"/>
            <a:ext cx="9036050" cy="1762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486755"/>
            <a:ext cx="9144000" cy="6650182"/>
            <a:chOff x="0" y="103909"/>
            <a:chExt cx="9144000" cy="6650182"/>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
          <p:nvSpPr>
            <p:cNvPr id="3" name="CuadroTexto 2"/>
            <p:cNvSpPr txBox="1"/>
            <p:nvPr/>
          </p:nvSpPr>
          <p:spPr>
            <a:xfrm>
              <a:off x="179512" y="903714"/>
              <a:ext cx="2160240" cy="830997"/>
            </a:xfrm>
            <a:prstGeom prst="rect">
              <a:avLst/>
            </a:prstGeom>
            <a:solidFill>
              <a:schemeClr val="bg1">
                <a:lumMod val="85000"/>
              </a:schemeClr>
            </a:solidFill>
          </p:spPr>
          <p:txBody>
            <a:bodyPr wrap="square" rtlCol="0">
              <a:spAutoFit/>
            </a:bodyPr>
            <a:lstStyle/>
            <a:p>
              <a:pPr algn="just"/>
              <a:r>
                <a:rPr lang="es-VE" sz="1200" b="1" u="sng" dirty="0" smtClean="0">
                  <a:solidFill>
                    <a:srgbClr val="FF0000"/>
                  </a:solidFill>
                </a:rPr>
                <a:t>Módulos</a:t>
              </a:r>
              <a:r>
                <a:rPr lang="es-VE" sz="1200" b="1" dirty="0" smtClean="0">
                  <a:solidFill>
                    <a:srgbClr val="FF0000"/>
                  </a:solidFill>
                </a:rPr>
                <a:t>: </a:t>
              </a:r>
              <a:r>
                <a:rPr lang="es-VE" sz="1200" dirty="0" smtClean="0"/>
                <a:t>El área se divide en módulos ,los camiones circulan por terraplenes hasta el módulo que se esta llenando    </a:t>
              </a:r>
              <a:endParaRPr lang="en-US" sz="1200" dirty="0"/>
            </a:p>
          </p:txBody>
        </p:sp>
        <p:sp>
          <p:nvSpPr>
            <p:cNvPr id="24" name="CuadroTexto 23"/>
            <p:cNvSpPr txBox="1"/>
            <p:nvPr/>
          </p:nvSpPr>
          <p:spPr>
            <a:xfrm>
              <a:off x="3034345" y="779368"/>
              <a:ext cx="1753679" cy="646331"/>
            </a:xfrm>
            <a:prstGeom prst="rect">
              <a:avLst/>
            </a:prstGeom>
            <a:solidFill>
              <a:schemeClr val="bg1">
                <a:lumMod val="85000"/>
              </a:schemeClr>
            </a:solidFill>
          </p:spPr>
          <p:txBody>
            <a:bodyPr wrap="square" rtlCol="0">
              <a:spAutoFit/>
            </a:bodyPr>
            <a:lstStyle/>
            <a:p>
              <a:pPr algn="just"/>
              <a:r>
                <a:rPr lang="es-VE" sz="1200" b="1" u="sng" dirty="0" smtClean="0">
                  <a:solidFill>
                    <a:srgbClr val="FF0000"/>
                  </a:solidFill>
                </a:rPr>
                <a:t>Extracción de Líquidos: </a:t>
              </a:r>
              <a:r>
                <a:rPr lang="es-VE" sz="1200" dirty="0" smtClean="0"/>
                <a:t>Deben ser retirados para recibir tratamientos .</a:t>
              </a:r>
              <a:endParaRPr lang="en-US" sz="1200" dirty="0"/>
            </a:p>
          </p:txBody>
        </p:sp>
        <p:sp>
          <p:nvSpPr>
            <p:cNvPr id="25" name="CuadroTexto 24"/>
            <p:cNvSpPr txBox="1"/>
            <p:nvPr/>
          </p:nvSpPr>
          <p:spPr>
            <a:xfrm>
              <a:off x="5820545" y="791907"/>
              <a:ext cx="2293168" cy="830997"/>
            </a:xfrm>
            <a:prstGeom prst="rect">
              <a:avLst/>
            </a:prstGeom>
            <a:solidFill>
              <a:schemeClr val="bg1">
                <a:lumMod val="85000"/>
              </a:schemeClr>
            </a:solidFill>
          </p:spPr>
          <p:txBody>
            <a:bodyPr wrap="square" rtlCol="0">
              <a:spAutoFit/>
            </a:bodyPr>
            <a:lstStyle/>
            <a:p>
              <a:pPr algn="just"/>
              <a:r>
                <a:rPr lang="es-VE" sz="1200" b="1" u="sng" dirty="0" smtClean="0">
                  <a:solidFill>
                    <a:srgbClr val="FF0000"/>
                  </a:solidFill>
                </a:rPr>
                <a:t>Gases:</a:t>
              </a:r>
              <a:r>
                <a:rPr lang="es-VE" sz="1200" dirty="0" smtClean="0"/>
                <a:t> La descomposición de la basura produce gases principalmente  metano que se eliminan por venteo.</a:t>
              </a:r>
              <a:endParaRPr lang="en-US" sz="1200" dirty="0"/>
            </a:p>
          </p:txBody>
        </p:sp>
        <p:sp>
          <p:nvSpPr>
            <p:cNvPr id="28" name="CuadroTexto 27"/>
            <p:cNvSpPr txBox="1"/>
            <p:nvPr/>
          </p:nvSpPr>
          <p:spPr>
            <a:xfrm>
              <a:off x="822594" y="4559483"/>
              <a:ext cx="2160240" cy="1200329"/>
            </a:xfrm>
            <a:prstGeom prst="rect">
              <a:avLst/>
            </a:prstGeom>
            <a:solidFill>
              <a:schemeClr val="bg1">
                <a:lumMod val="85000"/>
              </a:schemeClr>
            </a:solidFill>
          </p:spPr>
          <p:txBody>
            <a:bodyPr wrap="square" rtlCol="0">
              <a:spAutoFit/>
            </a:bodyPr>
            <a:lstStyle/>
            <a:p>
              <a:pPr algn="just"/>
              <a:r>
                <a:rPr lang="es-VE" sz="1200" b="1" u="sng" dirty="0" smtClean="0">
                  <a:solidFill>
                    <a:srgbClr val="FF0000"/>
                  </a:solidFill>
                </a:rPr>
                <a:t>Impermeabilización</a:t>
              </a:r>
              <a:r>
                <a:rPr lang="es-VE" sz="1200" dirty="0" smtClean="0"/>
                <a:t>: El relleno debe estar aislado para evitar que la filtración de líquidos contamine las napas . La base se cubre con polietileno de alta densidad.</a:t>
              </a:r>
              <a:endParaRPr lang="en-US" sz="1200" dirty="0"/>
            </a:p>
          </p:txBody>
        </p:sp>
        <p:sp>
          <p:nvSpPr>
            <p:cNvPr id="30" name="CuadroTexto 29"/>
            <p:cNvSpPr txBox="1"/>
            <p:nvPr/>
          </p:nvSpPr>
          <p:spPr>
            <a:xfrm>
              <a:off x="6156176" y="5113481"/>
              <a:ext cx="2160240" cy="646331"/>
            </a:xfrm>
            <a:prstGeom prst="rect">
              <a:avLst/>
            </a:prstGeom>
            <a:solidFill>
              <a:schemeClr val="bg1">
                <a:lumMod val="85000"/>
              </a:schemeClr>
            </a:solidFill>
          </p:spPr>
          <p:txBody>
            <a:bodyPr wrap="square" rtlCol="0">
              <a:spAutoFit/>
            </a:bodyPr>
            <a:lstStyle/>
            <a:p>
              <a:pPr algn="just"/>
              <a:r>
                <a:rPr lang="es-VE" sz="1200" dirty="0" smtClean="0"/>
                <a:t>La basura debe ser tapada cada día con una capa de tierra compactada de 20cm </a:t>
              </a:r>
              <a:endParaRPr lang="en-US" sz="1200" dirty="0"/>
            </a:p>
          </p:txBody>
        </p:sp>
        <p:sp>
          <p:nvSpPr>
            <p:cNvPr id="31" name="CuadroTexto 30"/>
            <p:cNvSpPr txBox="1"/>
            <p:nvPr/>
          </p:nvSpPr>
          <p:spPr>
            <a:xfrm>
              <a:off x="7308304" y="2147030"/>
              <a:ext cx="1728192" cy="646331"/>
            </a:xfrm>
            <a:prstGeom prst="rect">
              <a:avLst/>
            </a:prstGeom>
            <a:solidFill>
              <a:schemeClr val="bg1">
                <a:lumMod val="85000"/>
              </a:schemeClr>
            </a:solidFill>
          </p:spPr>
          <p:txBody>
            <a:bodyPr wrap="square" rtlCol="0">
              <a:spAutoFit/>
            </a:bodyPr>
            <a:lstStyle/>
            <a:p>
              <a:pPr algn="just"/>
              <a:r>
                <a:rPr lang="es-VE" sz="1200" b="1" u="sng" dirty="0" smtClean="0">
                  <a:solidFill>
                    <a:srgbClr val="FF0000"/>
                  </a:solidFill>
                </a:rPr>
                <a:t>Pozo de control</a:t>
              </a:r>
              <a:r>
                <a:rPr lang="es-VE" sz="1200" b="1" dirty="0" smtClean="0">
                  <a:solidFill>
                    <a:srgbClr val="FF0000"/>
                  </a:solidFill>
                </a:rPr>
                <a:t>: </a:t>
              </a:r>
              <a:r>
                <a:rPr lang="es-VE" sz="1200" dirty="0" smtClean="0"/>
                <a:t>Para tomar muestras de agua de la napa</a:t>
              </a:r>
              <a:endParaRPr lang="en-US" sz="1200" dirty="0"/>
            </a:p>
          </p:txBody>
        </p:sp>
      </p:grpSp>
      <p:sp>
        <p:nvSpPr>
          <p:cNvPr id="32" name="36 CuadroTexto"/>
          <p:cNvSpPr txBox="1">
            <a:spLocks noChangeArrowheads="1"/>
          </p:cNvSpPr>
          <p:nvPr/>
        </p:nvSpPr>
        <p:spPr bwMode="auto">
          <a:xfrm>
            <a:off x="2555776" y="188640"/>
            <a:ext cx="3706079" cy="430887"/>
          </a:xfrm>
          <a:prstGeom prst="rect">
            <a:avLst/>
          </a:prstGeom>
          <a:noFill/>
          <a:ln w="9525">
            <a:noFill/>
            <a:miter lim="800000"/>
            <a:headEnd/>
            <a:tailEnd/>
          </a:ln>
        </p:spPr>
        <p:txBody>
          <a:bodyPr wrap="none">
            <a:spAutoFit/>
          </a:bodyPr>
          <a:lstStyle/>
          <a:p>
            <a:pPr algn="ctr"/>
            <a:r>
              <a:rPr lang="es-ES" sz="2200" b="1" dirty="0" smtClean="0">
                <a:solidFill>
                  <a:srgbClr val="C00000"/>
                </a:solidFill>
                <a:latin typeface="Arial" pitchFamily="34" charset="0"/>
                <a:ea typeface="DejaVu Sans"/>
                <a:cs typeface="DejaVu Sans"/>
              </a:rPr>
              <a:t>Vertedero a Cielo Abierto </a:t>
            </a:r>
            <a:endParaRPr lang="es-ES" sz="2200" b="1" dirty="0">
              <a:solidFill>
                <a:srgbClr val="C00000"/>
              </a:solidFill>
              <a:latin typeface="Arial" pitchFamily="34" charset="0"/>
              <a:ea typeface="DejaVu Sans"/>
              <a:cs typeface="DejaVu Sans"/>
            </a:endParaRPr>
          </a:p>
        </p:txBody>
      </p:sp>
    </p:spTree>
    <p:extLst>
      <p:ext uri="{BB962C8B-B14F-4D97-AF65-F5344CB8AC3E}">
        <p14:creationId xmlns:p14="http://schemas.microsoft.com/office/powerpoint/2010/main" val="4215605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2133600" y="1371600"/>
            <a:ext cx="5867400" cy="457200"/>
          </a:xfrm>
          <a:prstGeom prst="rect">
            <a:avLst/>
          </a:prstGeom>
          <a:noFill/>
          <a:ln w="9525">
            <a:noFill/>
            <a:round/>
            <a:headEnd/>
            <a:tailEnd/>
          </a:ln>
        </p:spPr>
        <p:txBody>
          <a:bodyPr wrap="none" anchor="ctr"/>
          <a:lstStyle/>
          <a:p>
            <a:endParaRPr lang="es-VE"/>
          </a:p>
        </p:txBody>
      </p:sp>
      <p:sp>
        <p:nvSpPr>
          <p:cNvPr id="20483" name="Rectangle 2"/>
          <p:cNvSpPr>
            <a:spLocks noChangeArrowheads="1"/>
          </p:cNvSpPr>
          <p:nvPr/>
        </p:nvSpPr>
        <p:spPr bwMode="auto">
          <a:xfrm>
            <a:off x="168275" y="-623888"/>
            <a:ext cx="1952625" cy="1304926"/>
          </a:xfrm>
          <a:prstGeom prst="rect">
            <a:avLst/>
          </a:prstGeom>
          <a:noFill/>
          <a:ln w="9525">
            <a:noFill/>
            <a:round/>
            <a:headEnd/>
            <a:tailEnd/>
          </a:ln>
        </p:spPr>
        <p:txBody>
          <a:bodyPr wrap="none" anchor="ctr"/>
          <a:lstStyle/>
          <a:p>
            <a:endParaRPr lang="es-VE"/>
          </a:p>
        </p:txBody>
      </p:sp>
      <p:sp>
        <p:nvSpPr>
          <p:cNvPr id="20484" name="Rectangle 3"/>
          <p:cNvSpPr>
            <a:spLocks noChangeArrowheads="1"/>
          </p:cNvSpPr>
          <p:nvPr/>
        </p:nvSpPr>
        <p:spPr bwMode="auto">
          <a:xfrm>
            <a:off x="168275" y="-623888"/>
            <a:ext cx="1952625" cy="1304926"/>
          </a:xfrm>
          <a:prstGeom prst="rect">
            <a:avLst/>
          </a:prstGeom>
          <a:noFill/>
          <a:ln w="9525">
            <a:noFill/>
            <a:round/>
            <a:headEnd/>
            <a:tailEnd/>
          </a:ln>
        </p:spPr>
        <p:txBody>
          <a:bodyPr wrap="none" anchor="ctr"/>
          <a:lstStyle/>
          <a:p>
            <a:endParaRPr lang="es-VE"/>
          </a:p>
        </p:txBody>
      </p:sp>
      <p:pic>
        <p:nvPicPr>
          <p:cNvPr id="20485" name="Picture 4"/>
          <p:cNvPicPr>
            <a:picLocks noChangeAspect="1" noChangeArrowheads="1"/>
          </p:cNvPicPr>
          <p:nvPr/>
        </p:nvPicPr>
        <p:blipFill>
          <a:blip r:embed="rId3" cstate="print"/>
          <a:srcRect/>
          <a:stretch>
            <a:fillRect/>
          </a:stretch>
        </p:blipFill>
        <p:spPr bwMode="auto">
          <a:xfrm>
            <a:off x="782838" y="1601789"/>
            <a:ext cx="3190676" cy="2660472"/>
          </a:xfrm>
          <a:prstGeom prst="rect">
            <a:avLst/>
          </a:prstGeom>
          <a:noFill/>
          <a:ln w="9525">
            <a:noFill/>
            <a:round/>
            <a:headEnd/>
            <a:tailEnd/>
          </a:ln>
        </p:spPr>
      </p:pic>
      <p:pic>
        <p:nvPicPr>
          <p:cNvPr id="20486" name="Picture 5"/>
          <p:cNvPicPr>
            <a:picLocks noChangeAspect="1" noChangeArrowheads="1"/>
          </p:cNvPicPr>
          <p:nvPr/>
        </p:nvPicPr>
        <p:blipFill>
          <a:blip r:embed="rId4" cstate="print"/>
          <a:srcRect/>
          <a:stretch>
            <a:fillRect/>
          </a:stretch>
        </p:blipFill>
        <p:spPr bwMode="auto">
          <a:xfrm>
            <a:off x="782838" y="4386674"/>
            <a:ext cx="3190676" cy="2354694"/>
          </a:xfrm>
          <a:prstGeom prst="rect">
            <a:avLst/>
          </a:prstGeom>
          <a:noFill/>
          <a:ln w="9525">
            <a:noFill/>
            <a:round/>
            <a:headEnd/>
            <a:tailEnd/>
          </a:ln>
        </p:spPr>
      </p:pic>
      <p:pic>
        <p:nvPicPr>
          <p:cNvPr id="20487" name="Picture 6"/>
          <p:cNvPicPr>
            <a:picLocks noChangeAspect="1" noChangeArrowheads="1"/>
          </p:cNvPicPr>
          <p:nvPr/>
        </p:nvPicPr>
        <p:blipFill>
          <a:blip r:embed="rId5" cstate="print"/>
          <a:srcRect/>
          <a:stretch>
            <a:fillRect/>
          </a:stretch>
        </p:blipFill>
        <p:spPr bwMode="auto">
          <a:xfrm>
            <a:off x="4786313" y="1553699"/>
            <a:ext cx="3386589" cy="2708562"/>
          </a:xfrm>
          <a:prstGeom prst="rect">
            <a:avLst/>
          </a:prstGeom>
          <a:noFill/>
          <a:ln w="9525">
            <a:noFill/>
            <a:round/>
            <a:headEnd/>
            <a:tailEnd/>
          </a:ln>
        </p:spPr>
      </p:pic>
      <p:sp>
        <p:nvSpPr>
          <p:cNvPr id="37895" name="Text Box 7"/>
          <p:cNvSpPr txBox="1">
            <a:spLocks noChangeArrowheads="1"/>
          </p:cNvSpPr>
          <p:nvPr/>
        </p:nvSpPr>
        <p:spPr bwMode="auto">
          <a:xfrm>
            <a:off x="1069975" y="785813"/>
            <a:ext cx="6486525" cy="709612"/>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sz="4000" b="0" dirty="0">
                <a:solidFill>
                  <a:srgbClr val="FF0000"/>
                </a:solidFill>
                <a:effectLst>
                  <a:outerShdw blurRad="38100" dist="38100" dir="2700000" algn="tl">
                    <a:srgbClr val="000000"/>
                  </a:outerShdw>
                </a:effectLst>
                <a:latin typeface="Arial Rounded MT Bold" pitchFamily="32" charset="0"/>
              </a:rPr>
              <a:t>Vertedero a Cielo Abierto</a:t>
            </a:r>
          </a:p>
        </p:txBody>
      </p:sp>
      <p:pic>
        <p:nvPicPr>
          <p:cNvPr id="20489" name="Picture 8"/>
          <p:cNvPicPr>
            <a:picLocks noChangeAspect="1" noChangeArrowheads="1"/>
          </p:cNvPicPr>
          <p:nvPr/>
        </p:nvPicPr>
        <p:blipFill>
          <a:blip r:embed="rId6" cstate="print"/>
          <a:srcRect/>
          <a:stretch>
            <a:fillRect/>
          </a:stretch>
        </p:blipFill>
        <p:spPr bwMode="auto">
          <a:xfrm>
            <a:off x="4805743" y="4386674"/>
            <a:ext cx="3367159" cy="2354694"/>
          </a:xfrm>
          <a:prstGeom prst="rect">
            <a:avLst/>
          </a:prstGeom>
          <a:noFill/>
          <a:ln w="9525">
            <a:noFill/>
            <a:round/>
            <a:headEnd/>
            <a:tailEnd/>
          </a:ln>
        </p:spPr>
      </p:pic>
      <p:sp>
        <p:nvSpPr>
          <p:cNvPr id="37898" name="Rectangle 10"/>
          <p:cNvSpPr>
            <a:spLocks noChangeArrowheads="1"/>
          </p:cNvSpPr>
          <p:nvPr/>
        </p:nvSpPr>
        <p:spPr bwMode="auto">
          <a:xfrm>
            <a:off x="323850" y="296863"/>
            <a:ext cx="8424863" cy="401637"/>
          </a:xfrm>
          <a:prstGeom prst="rect">
            <a:avLst/>
          </a:prstGeom>
          <a:noFill/>
          <a:ln w="9525">
            <a:noFill/>
            <a:round/>
            <a:headEnd/>
            <a:tailEnd/>
          </a:ln>
          <a:effectLst/>
        </p:spPr>
        <p:txBody>
          <a:bodyPr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b="0" dirty="0">
                <a:solidFill>
                  <a:srgbClr val="FF0000"/>
                </a:solidFill>
                <a:effectLst>
                  <a:outerShdw blurRad="38100" dist="38100" dir="2700000" algn="tl">
                    <a:srgbClr val="000000"/>
                  </a:outerShdw>
                </a:effectLst>
                <a:latin typeface="Arial Rounded MT Bold" pitchFamily="32" charset="0"/>
              </a:rPr>
              <a:t>¿QUÉ HACEMOS CON LOS DESECHOS Y RESIDUOS SÓLIDOS?</a:t>
            </a:r>
          </a:p>
        </p:txBody>
      </p:sp>
    </p:spTree>
    <p:extLst>
      <p:ext uri="{BB962C8B-B14F-4D97-AF65-F5344CB8AC3E}">
        <p14:creationId xmlns:p14="http://schemas.microsoft.com/office/powerpoint/2010/main" val="16261501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36 CuadroTexto"/>
          <p:cNvSpPr txBox="1">
            <a:spLocks noChangeArrowheads="1"/>
          </p:cNvSpPr>
          <p:nvPr/>
        </p:nvSpPr>
        <p:spPr bwMode="auto">
          <a:xfrm>
            <a:off x="378864" y="188640"/>
            <a:ext cx="8369600" cy="430887"/>
          </a:xfrm>
          <a:prstGeom prst="rect">
            <a:avLst/>
          </a:prstGeom>
          <a:noFill/>
          <a:ln w="9525">
            <a:noFill/>
            <a:miter lim="800000"/>
            <a:headEnd/>
            <a:tailEnd/>
          </a:ln>
        </p:spPr>
        <p:txBody>
          <a:bodyPr wrap="none">
            <a:spAutoFit/>
          </a:bodyPr>
          <a:lstStyle/>
          <a:p>
            <a:pPr algn="ctr"/>
            <a:r>
              <a:rPr lang="es-ES" sz="2200" b="1" dirty="0" smtClean="0">
                <a:solidFill>
                  <a:srgbClr val="C00000"/>
                </a:solidFill>
                <a:latin typeface="Arial" pitchFamily="34" charset="0"/>
                <a:ea typeface="DejaVu Sans"/>
                <a:cs typeface="DejaVu Sans"/>
              </a:rPr>
              <a:t>Proceso de recolección de basura en el Municipio Libertador </a:t>
            </a:r>
            <a:endParaRPr lang="es-ES" sz="2200" b="1" dirty="0">
              <a:solidFill>
                <a:srgbClr val="C00000"/>
              </a:solidFill>
              <a:latin typeface="Arial" pitchFamily="34" charset="0"/>
              <a:ea typeface="DejaVu Sans"/>
              <a:cs typeface="DejaVu Sans"/>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27070"/>
          <a:stretch/>
        </p:blipFill>
        <p:spPr>
          <a:xfrm>
            <a:off x="0" y="2132856"/>
            <a:ext cx="9144000" cy="4849982"/>
          </a:xfrm>
          <a:prstGeom prst="rect">
            <a:avLst/>
          </a:prstGeom>
        </p:spPr>
      </p:pic>
      <p:sp>
        <p:nvSpPr>
          <p:cNvPr id="6" name="CuadroTexto 5"/>
          <p:cNvSpPr txBox="1"/>
          <p:nvPr/>
        </p:nvSpPr>
        <p:spPr>
          <a:xfrm>
            <a:off x="639228" y="884039"/>
            <a:ext cx="7965220" cy="1200329"/>
          </a:xfrm>
          <a:prstGeom prst="rect">
            <a:avLst/>
          </a:prstGeom>
          <a:noFill/>
        </p:spPr>
        <p:txBody>
          <a:bodyPr wrap="square" rtlCol="0">
            <a:spAutoFit/>
          </a:bodyPr>
          <a:lstStyle/>
          <a:p>
            <a:pPr algn="just"/>
            <a:r>
              <a:rPr lang="es-VE" b="1" dirty="0" smtClean="0"/>
              <a:t>Las Mayas </a:t>
            </a:r>
            <a:r>
              <a:rPr lang="es-VE" dirty="0" smtClean="0"/>
              <a:t>(Ubicada al final de la bajada de Tazón), a la salida de la ciudad de Carcas, debe ser una estación de transición, mientras la basura se traslada hacia el relleno Sanitario La Bonanza que tiene una ubicación apropiada para darle servicios a estos municipios de la Capital. </a:t>
            </a:r>
            <a:endParaRPr lang="en-US" dirty="0"/>
          </a:p>
        </p:txBody>
      </p:sp>
      <p:sp>
        <p:nvSpPr>
          <p:cNvPr id="8" name="Rectángulo redondeado 7"/>
          <p:cNvSpPr/>
          <p:nvPr/>
        </p:nvSpPr>
        <p:spPr>
          <a:xfrm>
            <a:off x="1043608" y="2276872"/>
            <a:ext cx="2520280" cy="180637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VE" b="1" dirty="0" smtClean="0">
                <a:solidFill>
                  <a:srgbClr val="FF0000"/>
                </a:solidFill>
              </a:rPr>
              <a:t>305 RUTAS </a:t>
            </a:r>
          </a:p>
          <a:p>
            <a:r>
              <a:rPr lang="es-VE" sz="1600" dirty="0" smtClean="0">
                <a:solidFill>
                  <a:schemeClr val="tx1"/>
                </a:solidFill>
              </a:rPr>
              <a:t>55 de servicios asociados a recolección </a:t>
            </a:r>
          </a:p>
          <a:p>
            <a:r>
              <a:rPr lang="es-VE" sz="1600" dirty="0" smtClean="0">
                <a:solidFill>
                  <a:schemeClr val="tx1"/>
                </a:solidFill>
              </a:rPr>
              <a:t>26 de </a:t>
            </a:r>
            <a:r>
              <a:rPr lang="es-VE" sz="1600" dirty="0" err="1" smtClean="0">
                <a:solidFill>
                  <a:schemeClr val="tx1"/>
                </a:solidFill>
              </a:rPr>
              <a:t>bioinfecciosos</a:t>
            </a:r>
            <a:r>
              <a:rPr lang="es-VE" sz="1600" dirty="0" smtClean="0">
                <a:solidFill>
                  <a:schemeClr val="tx1"/>
                </a:solidFill>
              </a:rPr>
              <a:t> </a:t>
            </a:r>
          </a:p>
          <a:p>
            <a:r>
              <a:rPr lang="es-VE" sz="1600" dirty="0" smtClean="0">
                <a:solidFill>
                  <a:schemeClr val="tx1"/>
                </a:solidFill>
              </a:rPr>
              <a:t>224 de recolección </a:t>
            </a:r>
          </a:p>
          <a:p>
            <a:pPr algn="ctr"/>
            <a:endParaRPr lang="en-US" dirty="0"/>
          </a:p>
        </p:txBody>
      </p:sp>
    </p:spTree>
    <p:extLst>
      <p:ext uri="{BB962C8B-B14F-4D97-AF65-F5344CB8AC3E}">
        <p14:creationId xmlns:p14="http://schemas.microsoft.com/office/powerpoint/2010/main" val="4245321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071563" y="4714875"/>
            <a:ext cx="2592387" cy="215900"/>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Tolva</a:t>
            </a:r>
          </a:p>
        </p:txBody>
      </p:sp>
      <p:pic>
        <p:nvPicPr>
          <p:cNvPr id="22531" name="Picture 2"/>
          <p:cNvPicPr>
            <a:picLocks noChangeAspect="1" noChangeArrowheads="1"/>
          </p:cNvPicPr>
          <p:nvPr/>
        </p:nvPicPr>
        <p:blipFill>
          <a:blip r:embed="rId3" cstate="print"/>
          <a:srcRect/>
          <a:stretch>
            <a:fillRect/>
          </a:stretch>
        </p:blipFill>
        <p:spPr bwMode="auto">
          <a:xfrm>
            <a:off x="4572000" y="2571750"/>
            <a:ext cx="3886200" cy="3127375"/>
          </a:xfrm>
          <a:prstGeom prst="rect">
            <a:avLst/>
          </a:prstGeom>
          <a:noFill/>
          <a:ln w="9525">
            <a:noFill/>
            <a:round/>
            <a:headEnd/>
            <a:tailEnd/>
          </a:ln>
        </p:spPr>
      </p:pic>
      <p:sp>
        <p:nvSpPr>
          <p:cNvPr id="22532" name="Rectangle 3"/>
          <p:cNvSpPr>
            <a:spLocks noChangeArrowheads="1"/>
          </p:cNvSpPr>
          <p:nvPr/>
        </p:nvSpPr>
        <p:spPr bwMode="auto">
          <a:xfrm>
            <a:off x="4786313" y="5786438"/>
            <a:ext cx="3600450" cy="215900"/>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Compactadora</a:t>
            </a:r>
          </a:p>
        </p:txBody>
      </p:sp>
      <p:grpSp>
        <p:nvGrpSpPr>
          <p:cNvPr id="22533" name="Group 4"/>
          <p:cNvGrpSpPr>
            <a:grpSpLocks/>
          </p:cNvGrpSpPr>
          <p:nvPr/>
        </p:nvGrpSpPr>
        <p:grpSpPr bwMode="auto">
          <a:xfrm>
            <a:off x="1000125" y="1000125"/>
            <a:ext cx="4637088" cy="3609975"/>
            <a:chOff x="630" y="630"/>
            <a:chExt cx="2921" cy="2274"/>
          </a:xfrm>
        </p:grpSpPr>
        <p:pic>
          <p:nvPicPr>
            <p:cNvPr id="22534" name="Picture 5"/>
            <p:cNvPicPr>
              <a:picLocks noChangeAspect="1" noChangeArrowheads="1"/>
            </p:cNvPicPr>
            <p:nvPr/>
          </p:nvPicPr>
          <p:blipFill>
            <a:blip r:embed="rId4" cstate="print"/>
            <a:srcRect/>
            <a:stretch>
              <a:fillRect/>
            </a:stretch>
          </p:blipFill>
          <p:spPr bwMode="auto">
            <a:xfrm>
              <a:off x="630" y="630"/>
              <a:ext cx="1706" cy="2274"/>
            </a:xfrm>
            <a:prstGeom prst="rect">
              <a:avLst/>
            </a:prstGeom>
            <a:noFill/>
            <a:ln w="9525">
              <a:noFill/>
              <a:round/>
              <a:headEnd/>
              <a:tailEnd/>
            </a:ln>
          </p:spPr>
        </p:pic>
        <p:cxnSp>
          <p:nvCxnSpPr>
            <p:cNvPr id="22535" name="AutoShape 6"/>
            <p:cNvCxnSpPr>
              <a:cxnSpLocks noChangeShapeType="1"/>
            </p:cNvCxnSpPr>
            <p:nvPr/>
          </p:nvCxnSpPr>
          <p:spPr bwMode="auto">
            <a:xfrm>
              <a:off x="1664" y="990"/>
              <a:ext cx="1887" cy="761"/>
            </a:xfrm>
            <a:prstGeom prst="curvedConnector3">
              <a:avLst>
                <a:gd name="adj1" fmla="val 50000"/>
              </a:avLst>
            </a:prstGeom>
            <a:noFill/>
            <a:ln w="63360">
              <a:solidFill>
                <a:srgbClr val="009900"/>
              </a:solidFill>
              <a:miter lim="800000"/>
              <a:headEnd/>
              <a:tailEnd type="triangle" w="med" len="med"/>
            </a:ln>
          </p:spPr>
        </p:cxnSp>
      </p:grpSp>
    </p:spTree>
    <p:extLst>
      <p:ext uri="{BB962C8B-B14F-4D97-AF65-F5344CB8AC3E}">
        <p14:creationId xmlns:p14="http://schemas.microsoft.com/office/powerpoint/2010/main" val="31330649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lum bright="8000"/>
          </a:blip>
          <a:srcRect/>
          <a:stretch>
            <a:fillRect/>
          </a:stretch>
        </p:blipFill>
        <p:spPr bwMode="auto">
          <a:xfrm>
            <a:off x="500063" y="785813"/>
            <a:ext cx="4286250" cy="3376612"/>
          </a:xfrm>
          <a:prstGeom prst="rect">
            <a:avLst/>
          </a:prstGeom>
          <a:noFill/>
          <a:ln w="9525">
            <a:noFill/>
            <a:round/>
            <a:headEnd/>
            <a:tailEnd/>
          </a:ln>
        </p:spPr>
      </p:pic>
      <p:pic>
        <p:nvPicPr>
          <p:cNvPr id="23555" name="Picture 2"/>
          <p:cNvPicPr>
            <a:picLocks noChangeAspect="1" noChangeArrowheads="1"/>
          </p:cNvPicPr>
          <p:nvPr/>
        </p:nvPicPr>
        <p:blipFill>
          <a:blip r:embed="rId4" cstate="print">
            <a:lum bright="14000"/>
          </a:blip>
          <a:srcRect/>
          <a:stretch>
            <a:fillRect/>
          </a:stretch>
        </p:blipFill>
        <p:spPr bwMode="auto">
          <a:xfrm>
            <a:off x="5072063" y="3000375"/>
            <a:ext cx="3632200" cy="2724150"/>
          </a:xfrm>
          <a:prstGeom prst="rect">
            <a:avLst/>
          </a:prstGeom>
          <a:noFill/>
          <a:ln w="9525">
            <a:noFill/>
            <a:round/>
            <a:headEnd/>
            <a:tailEnd/>
          </a:ln>
        </p:spPr>
      </p:pic>
      <p:sp>
        <p:nvSpPr>
          <p:cNvPr id="23556" name="Rectangle 3"/>
          <p:cNvSpPr>
            <a:spLocks noChangeArrowheads="1"/>
          </p:cNvSpPr>
          <p:nvPr/>
        </p:nvSpPr>
        <p:spPr bwMode="auto">
          <a:xfrm>
            <a:off x="928688" y="4286250"/>
            <a:ext cx="3357562" cy="285750"/>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Sistema de Anclaje</a:t>
            </a:r>
          </a:p>
        </p:txBody>
      </p:sp>
      <p:sp>
        <p:nvSpPr>
          <p:cNvPr id="23557" name="Rectangle 4"/>
          <p:cNvSpPr>
            <a:spLocks noChangeArrowheads="1"/>
          </p:cNvSpPr>
          <p:nvPr/>
        </p:nvSpPr>
        <p:spPr bwMode="auto">
          <a:xfrm>
            <a:off x="5286375" y="5786438"/>
            <a:ext cx="3286125" cy="287337"/>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Pista de Descarga</a:t>
            </a:r>
          </a:p>
        </p:txBody>
      </p:sp>
    </p:spTree>
    <p:extLst>
      <p:ext uri="{BB962C8B-B14F-4D97-AF65-F5344CB8AC3E}">
        <p14:creationId xmlns:p14="http://schemas.microsoft.com/office/powerpoint/2010/main" val="491686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714375" y="1000125"/>
            <a:ext cx="3940175" cy="2954338"/>
          </a:xfrm>
          <a:prstGeom prst="rect">
            <a:avLst/>
          </a:prstGeom>
          <a:noFill/>
          <a:ln w="9525">
            <a:noFill/>
            <a:round/>
            <a:headEnd/>
            <a:tailEnd/>
          </a:ln>
        </p:spPr>
      </p:pic>
      <p:pic>
        <p:nvPicPr>
          <p:cNvPr id="24579" name="Picture 2"/>
          <p:cNvPicPr>
            <a:picLocks noChangeAspect="1" noChangeArrowheads="1"/>
          </p:cNvPicPr>
          <p:nvPr/>
        </p:nvPicPr>
        <p:blipFill>
          <a:blip r:embed="rId4" cstate="print"/>
          <a:srcRect/>
          <a:stretch>
            <a:fillRect/>
          </a:stretch>
        </p:blipFill>
        <p:spPr bwMode="auto">
          <a:xfrm>
            <a:off x="5000625" y="2714625"/>
            <a:ext cx="3705225" cy="2778125"/>
          </a:xfrm>
          <a:prstGeom prst="rect">
            <a:avLst/>
          </a:prstGeom>
          <a:noFill/>
          <a:ln w="9525">
            <a:noFill/>
            <a:round/>
            <a:headEnd/>
            <a:tailEnd/>
          </a:ln>
        </p:spPr>
      </p:pic>
      <p:sp>
        <p:nvSpPr>
          <p:cNvPr id="24580" name="Rectangle 3"/>
          <p:cNvSpPr>
            <a:spLocks noChangeArrowheads="1"/>
          </p:cNvSpPr>
          <p:nvPr/>
        </p:nvSpPr>
        <p:spPr bwMode="auto">
          <a:xfrm>
            <a:off x="1214438" y="4000500"/>
            <a:ext cx="3143250" cy="285750"/>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Chuto y Remolque</a:t>
            </a:r>
          </a:p>
        </p:txBody>
      </p:sp>
      <p:sp>
        <p:nvSpPr>
          <p:cNvPr id="24581" name="Rectangle 4"/>
          <p:cNvSpPr>
            <a:spLocks noChangeArrowheads="1"/>
          </p:cNvSpPr>
          <p:nvPr/>
        </p:nvSpPr>
        <p:spPr bwMode="auto">
          <a:xfrm>
            <a:off x="5286375" y="5572125"/>
            <a:ext cx="3214688" cy="285750"/>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0">
                <a:solidFill>
                  <a:srgbClr val="000000"/>
                </a:solidFill>
                <a:latin typeface="Comic Sans MS" pitchFamily="66" charset="0"/>
              </a:rPr>
              <a:t>Patio a cielo abierto</a:t>
            </a:r>
          </a:p>
        </p:txBody>
      </p:sp>
    </p:spTree>
    <p:extLst>
      <p:ext uri="{BB962C8B-B14F-4D97-AF65-F5344CB8AC3E}">
        <p14:creationId xmlns:p14="http://schemas.microsoft.com/office/powerpoint/2010/main" val="40952856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5143500" y="4643438"/>
            <a:ext cx="2166938" cy="1752600"/>
          </a:xfrm>
          <a:prstGeom prst="rect">
            <a:avLst/>
          </a:prstGeom>
          <a:noFill/>
          <a:ln w="9525">
            <a:noFill/>
            <a:round/>
            <a:headEnd/>
            <a:tailEnd/>
          </a:ln>
        </p:spPr>
      </p:pic>
      <p:pic>
        <p:nvPicPr>
          <p:cNvPr id="25603" name="Picture 2"/>
          <p:cNvPicPr>
            <a:picLocks noChangeAspect="1" noChangeArrowheads="1"/>
          </p:cNvPicPr>
          <p:nvPr/>
        </p:nvPicPr>
        <p:blipFill>
          <a:blip r:embed="rId4" cstate="print"/>
          <a:srcRect/>
          <a:stretch>
            <a:fillRect/>
          </a:stretch>
        </p:blipFill>
        <p:spPr bwMode="auto">
          <a:xfrm>
            <a:off x="6215063" y="1785938"/>
            <a:ext cx="1773237" cy="1285875"/>
          </a:xfrm>
          <a:prstGeom prst="rect">
            <a:avLst/>
          </a:prstGeom>
          <a:noFill/>
          <a:ln w="9525">
            <a:noFill/>
            <a:round/>
            <a:headEnd/>
            <a:tailEnd/>
          </a:ln>
        </p:spPr>
      </p:pic>
      <p:pic>
        <p:nvPicPr>
          <p:cNvPr id="25604" name="Picture 3"/>
          <p:cNvPicPr>
            <a:picLocks noChangeAspect="1" noChangeArrowheads="1"/>
          </p:cNvPicPr>
          <p:nvPr/>
        </p:nvPicPr>
        <p:blipFill>
          <a:blip r:embed="rId5" cstate="print"/>
          <a:srcRect/>
          <a:stretch>
            <a:fillRect/>
          </a:stretch>
        </p:blipFill>
        <p:spPr bwMode="auto">
          <a:xfrm>
            <a:off x="6572250" y="3071813"/>
            <a:ext cx="2157413" cy="1571625"/>
          </a:xfrm>
          <a:prstGeom prst="rect">
            <a:avLst/>
          </a:prstGeom>
          <a:noFill/>
          <a:ln w="9525">
            <a:noFill/>
            <a:round/>
            <a:headEnd/>
            <a:tailEnd/>
          </a:ln>
        </p:spPr>
      </p:pic>
      <p:pic>
        <p:nvPicPr>
          <p:cNvPr id="25605" name="Picture 4"/>
          <p:cNvPicPr>
            <a:picLocks noChangeAspect="1" noChangeArrowheads="1"/>
          </p:cNvPicPr>
          <p:nvPr/>
        </p:nvPicPr>
        <p:blipFill>
          <a:blip r:embed="rId6" cstate="print"/>
          <a:srcRect/>
          <a:stretch>
            <a:fillRect/>
          </a:stretch>
        </p:blipFill>
        <p:spPr bwMode="auto">
          <a:xfrm>
            <a:off x="673100" y="1628775"/>
            <a:ext cx="4475163" cy="3070225"/>
          </a:xfrm>
          <a:prstGeom prst="rect">
            <a:avLst/>
          </a:prstGeom>
          <a:noFill/>
          <a:ln w="9525">
            <a:noFill/>
            <a:round/>
            <a:headEnd/>
            <a:tailEnd/>
          </a:ln>
        </p:spPr>
      </p:pic>
      <p:sp>
        <p:nvSpPr>
          <p:cNvPr id="25606" name="Text Box 5"/>
          <p:cNvSpPr txBox="1">
            <a:spLocks noChangeArrowheads="1"/>
          </p:cNvSpPr>
          <p:nvPr/>
        </p:nvSpPr>
        <p:spPr bwMode="auto">
          <a:xfrm>
            <a:off x="714375" y="4643438"/>
            <a:ext cx="3960813" cy="823912"/>
          </a:xfrm>
          <a:prstGeom prst="rect">
            <a:avLst/>
          </a:prstGeom>
          <a:noFill/>
          <a:ln w="9525">
            <a:noFill/>
            <a:round/>
            <a:headEnd/>
            <a:tailEnd/>
          </a:ln>
        </p:spPr>
        <p:txBody>
          <a:bodyPr lIns="90000" tIns="46800" rIns="90000" bIns="46800">
            <a:spAutoFit/>
          </a:bodyPr>
          <a:lstStyle/>
          <a:p>
            <a:pP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sz="1600" b="0">
                <a:solidFill>
                  <a:srgbClr val="FF0000"/>
                </a:solidFill>
                <a:latin typeface="Comic Sans MS" pitchFamily="66" charset="0"/>
              </a:rPr>
              <a:t>Las celdas deben ser cubiertas diariamente y los desechos previamente compactados</a:t>
            </a:r>
          </a:p>
        </p:txBody>
      </p:sp>
      <p:sp>
        <p:nvSpPr>
          <p:cNvPr id="43014" name="Text Box 6"/>
          <p:cNvSpPr txBox="1">
            <a:spLocks noChangeArrowheads="1"/>
          </p:cNvSpPr>
          <p:nvPr/>
        </p:nvSpPr>
        <p:spPr bwMode="auto">
          <a:xfrm>
            <a:off x="2311400" y="714375"/>
            <a:ext cx="4425950" cy="709613"/>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VE" sz="4000" b="0" dirty="0">
                <a:solidFill>
                  <a:srgbClr val="FF0000"/>
                </a:solidFill>
                <a:effectLst>
                  <a:outerShdw blurRad="38100" dist="38100" dir="2700000" algn="tl">
                    <a:srgbClr val="000000"/>
                  </a:outerShdw>
                </a:effectLst>
                <a:latin typeface="Arial Rounded MT Bold" pitchFamily="32" charset="0"/>
              </a:rPr>
              <a:t>Relleno Sanitario</a:t>
            </a:r>
          </a:p>
        </p:txBody>
      </p:sp>
      <p:sp>
        <p:nvSpPr>
          <p:cNvPr id="43015" name="Rectangle 7"/>
          <p:cNvSpPr>
            <a:spLocks noChangeArrowheads="1"/>
          </p:cNvSpPr>
          <p:nvPr/>
        </p:nvSpPr>
        <p:spPr bwMode="auto">
          <a:xfrm>
            <a:off x="323850" y="296863"/>
            <a:ext cx="8424863" cy="401637"/>
          </a:xfrm>
          <a:prstGeom prst="rect">
            <a:avLst/>
          </a:prstGeom>
          <a:noFill/>
          <a:ln w="9525">
            <a:noFill/>
            <a:round/>
            <a:headEnd/>
            <a:tailEnd/>
          </a:ln>
          <a:effectLst/>
        </p:spPr>
        <p:txBody>
          <a:bodyPr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b="0" dirty="0">
                <a:solidFill>
                  <a:srgbClr val="FF0000"/>
                </a:solidFill>
                <a:effectLst>
                  <a:outerShdw blurRad="38100" dist="38100" dir="2700000" algn="tl">
                    <a:srgbClr val="000000"/>
                  </a:outerShdw>
                </a:effectLst>
                <a:latin typeface="Arial Rounded MT Bold" pitchFamily="32" charset="0"/>
              </a:rPr>
              <a:t>¿QUÉ HACEMOS CON LOS DESECHOS Y RESIDUOS SÓLIDOS?</a:t>
            </a:r>
          </a:p>
        </p:txBody>
      </p:sp>
    </p:spTree>
    <p:extLst>
      <p:ext uri="{BB962C8B-B14F-4D97-AF65-F5344CB8AC3E}">
        <p14:creationId xmlns:p14="http://schemas.microsoft.com/office/powerpoint/2010/main" val="15231011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1214438" y="595313"/>
            <a:ext cx="7000875" cy="649287"/>
          </a:xfrm>
          <a:prstGeom prst="rect">
            <a:avLst/>
          </a:prstGeom>
          <a:noFill/>
          <a:ln w="9525">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VE" sz="3600" b="0" dirty="0">
                <a:solidFill>
                  <a:srgbClr val="FF0000"/>
                </a:solidFill>
                <a:effectLst>
                  <a:outerShdw blurRad="38100" dist="38100" dir="2700000" algn="tl">
                    <a:srgbClr val="000000"/>
                  </a:outerShdw>
                </a:effectLst>
                <a:latin typeface="Arial Rounded MT Bold" pitchFamily="32" charset="0"/>
              </a:rPr>
              <a:t>Relleno Sanitario La Bonanza</a:t>
            </a:r>
          </a:p>
        </p:txBody>
      </p:sp>
      <p:pic>
        <p:nvPicPr>
          <p:cNvPr id="26627" name="Picture 2"/>
          <p:cNvPicPr>
            <a:picLocks noChangeAspect="1" noChangeArrowheads="1"/>
          </p:cNvPicPr>
          <p:nvPr/>
        </p:nvPicPr>
        <p:blipFill>
          <a:blip r:embed="rId3" cstate="print"/>
          <a:srcRect/>
          <a:stretch>
            <a:fillRect/>
          </a:stretch>
        </p:blipFill>
        <p:spPr bwMode="auto">
          <a:xfrm>
            <a:off x="642938" y="1928813"/>
            <a:ext cx="3500437" cy="2625725"/>
          </a:xfrm>
          <a:prstGeom prst="rect">
            <a:avLst/>
          </a:prstGeom>
          <a:noFill/>
          <a:ln w="9525">
            <a:noFill/>
            <a:round/>
            <a:headEnd/>
            <a:tailEnd/>
          </a:ln>
        </p:spPr>
      </p:pic>
      <p:sp>
        <p:nvSpPr>
          <p:cNvPr id="26628" name="Rectangle 3"/>
          <p:cNvSpPr>
            <a:spLocks noChangeArrowheads="1"/>
          </p:cNvSpPr>
          <p:nvPr/>
        </p:nvSpPr>
        <p:spPr bwMode="auto">
          <a:xfrm>
            <a:off x="857250" y="4643438"/>
            <a:ext cx="3000375" cy="287337"/>
          </a:xfrm>
          <a:prstGeom prst="rect">
            <a:avLst/>
          </a:prstGeom>
          <a:noFill/>
          <a:ln w="9360">
            <a:solidFill>
              <a:srgbClr val="000000"/>
            </a:solidFill>
            <a:miter lim="800000"/>
            <a:headEnd/>
            <a:tailEnd/>
          </a:ln>
        </p:spPr>
        <p:txBody>
          <a:bodyPr wrap="none" lIns="90000" tIns="46800" rIns="90000" bIns="4680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sz="1400" b="0">
                <a:solidFill>
                  <a:srgbClr val="000000"/>
                </a:solidFill>
                <a:latin typeface="Comic Sans MS" pitchFamily="66" charset="0"/>
              </a:rPr>
              <a:t>Descarga de los Camiones</a:t>
            </a:r>
          </a:p>
        </p:txBody>
      </p:sp>
      <p:pic>
        <p:nvPicPr>
          <p:cNvPr id="26629" name="Picture 4"/>
          <p:cNvPicPr>
            <a:picLocks noChangeAspect="1" noChangeArrowheads="1"/>
          </p:cNvPicPr>
          <p:nvPr/>
        </p:nvPicPr>
        <p:blipFill>
          <a:blip r:embed="rId4" cstate="print"/>
          <a:srcRect/>
          <a:stretch>
            <a:fillRect/>
          </a:stretch>
        </p:blipFill>
        <p:spPr bwMode="auto">
          <a:xfrm>
            <a:off x="4857750" y="3143250"/>
            <a:ext cx="3600450" cy="2701925"/>
          </a:xfrm>
          <a:prstGeom prst="rect">
            <a:avLst/>
          </a:prstGeom>
          <a:noFill/>
          <a:ln w="9525">
            <a:noFill/>
            <a:round/>
            <a:headEnd/>
            <a:tailEnd/>
          </a:ln>
        </p:spPr>
      </p:pic>
      <p:sp>
        <p:nvSpPr>
          <p:cNvPr id="26630" name="Oval 5"/>
          <p:cNvSpPr>
            <a:spLocks noChangeArrowheads="1"/>
          </p:cNvSpPr>
          <p:nvPr/>
        </p:nvSpPr>
        <p:spPr bwMode="auto">
          <a:xfrm>
            <a:off x="5867400" y="3573463"/>
            <a:ext cx="2592388" cy="1584325"/>
          </a:xfrm>
          <a:prstGeom prst="ellipse">
            <a:avLst/>
          </a:prstGeom>
          <a:noFill/>
          <a:ln w="25560">
            <a:solidFill>
              <a:srgbClr val="FF0000"/>
            </a:solidFill>
            <a:miter lim="800000"/>
            <a:headEnd/>
            <a:tailEnd/>
          </a:ln>
        </p:spPr>
        <p:txBody>
          <a:bodyPr wrap="none" anchor="ctr"/>
          <a:lstStyle/>
          <a:p>
            <a:endParaRPr lang="es-VE"/>
          </a:p>
        </p:txBody>
      </p:sp>
      <p:sp>
        <p:nvSpPr>
          <p:cNvPr id="26631" name="Line 6"/>
          <p:cNvSpPr>
            <a:spLocks noChangeShapeType="1"/>
          </p:cNvSpPr>
          <p:nvPr/>
        </p:nvSpPr>
        <p:spPr bwMode="auto">
          <a:xfrm flipH="1">
            <a:off x="7086600" y="2852738"/>
            <a:ext cx="515938" cy="1368425"/>
          </a:xfrm>
          <a:prstGeom prst="line">
            <a:avLst/>
          </a:prstGeom>
          <a:noFill/>
          <a:ln w="9360">
            <a:solidFill>
              <a:srgbClr val="FF0000"/>
            </a:solidFill>
            <a:miter lim="800000"/>
            <a:headEnd/>
            <a:tailEnd type="triangle" w="med" len="med"/>
          </a:ln>
        </p:spPr>
        <p:txBody>
          <a:bodyPr/>
          <a:lstStyle/>
          <a:p>
            <a:endParaRPr lang="es-VE"/>
          </a:p>
        </p:txBody>
      </p:sp>
      <p:sp>
        <p:nvSpPr>
          <p:cNvPr id="26632" name="Text Box 7"/>
          <p:cNvSpPr txBox="1">
            <a:spLocks noChangeArrowheads="1"/>
          </p:cNvSpPr>
          <p:nvPr/>
        </p:nvSpPr>
        <p:spPr bwMode="auto">
          <a:xfrm>
            <a:off x="6877050" y="2565400"/>
            <a:ext cx="1871663" cy="306388"/>
          </a:xfrm>
          <a:prstGeom prst="rect">
            <a:avLst/>
          </a:prstGeom>
          <a:noFill/>
          <a:ln w="9525">
            <a:noFill/>
            <a:round/>
            <a:headEnd/>
            <a:tailEnd/>
          </a:ln>
        </p:spPr>
        <p:txBody>
          <a:bodyPr lIns="90000" tIns="46800" rIns="90000" bIns="46800">
            <a:spAutoFit/>
          </a:bodyPr>
          <a:lstStyle/>
          <a:p>
            <a:pP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sz="1400" b="0">
                <a:solidFill>
                  <a:srgbClr val="000000"/>
                </a:solidFill>
                <a:latin typeface="Comic Sans MS" pitchFamily="66" charset="0"/>
              </a:rPr>
              <a:t>Geomembrana</a:t>
            </a:r>
          </a:p>
        </p:txBody>
      </p:sp>
      <p:sp>
        <p:nvSpPr>
          <p:cNvPr id="44040" name="Rectangle 8"/>
          <p:cNvSpPr>
            <a:spLocks noChangeArrowheads="1"/>
          </p:cNvSpPr>
          <p:nvPr/>
        </p:nvSpPr>
        <p:spPr bwMode="auto">
          <a:xfrm>
            <a:off x="323850" y="225425"/>
            <a:ext cx="8424863" cy="401638"/>
          </a:xfrm>
          <a:prstGeom prst="rect">
            <a:avLst/>
          </a:prstGeom>
          <a:noFill/>
          <a:ln w="9525">
            <a:noFill/>
            <a:round/>
            <a:headEnd/>
            <a:tailEnd/>
          </a:ln>
          <a:effectLst/>
        </p:spPr>
        <p:txBody>
          <a:bodyPr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b="0" dirty="0">
                <a:solidFill>
                  <a:srgbClr val="FF0000"/>
                </a:solidFill>
                <a:effectLst>
                  <a:outerShdw blurRad="38100" dist="38100" dir="2700000" algn="tl">
                    <a:srgbClr val="000000"/>
                  </a:outerShdw>
                </a:effectLst>
                <a:latin typeface="Arial Rounded MT Bold" pitchFamily="32" charset="0"/>
              </a:rPr>
              <a:t>¿QUÉ HACEMOS CON LOS DESECHOS Y RESIDUOS SÓLIDOS?</a:t>
            </a:r>
          </a:p>
        </p:txBody>
      </p:sp>
    </p:spTree>
    <p:extLst>
      <p:ext uri="{BB962C8B-B14F-4D97-AF65-F5344CB8AC3E}">
        <p14:creationId xmlns:p14="http://schemas.microsoft.com/office/powerpoint/2010/main" val="38280554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238125" y="1125538"/>
            <a:ext cx="8572500" cy="4751387"/>
          </a:xfrm>
          <a:prstGeom prst="rect">
            <a:avLst/>
          </a:prstGeom>
          <a:noFill/>
          <a:ln w="9525">
            <a:noFill/>
            <a:round/>
            <a:headEnd/>
            <a:tailEnd/>
          </a:ln>
        </p:spPr>
      </p:pic>
      <p:sp>
        <p:nvSpPr>
          <p:cNvPr id="47106" name="Rectangle 2"/>
          <p:cNvSpPr>
            <a:spLocks noChangeArrowheads="1"/>
          </p:cNvSpPr>
          <p:nvPr/>
        </p:nvSpPr>
        <p:spPr bwMode="auto">
          <a:xfrm>
            <a:off x="238126" y="260648"/>
            <a:ext cx="8366322" cy="463846"/>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VE" sz="2400" b="0" dirty="0">
                <a:solidFill>
                  <a:srgbClr val="FF0000"/>
                </a:solidFill>
                <a:effectLst>
                  <a:outerShdw blurRad="38100" dist="38100" dir="2700000" algn="tl">
                    <a:srgbClr val="000000"/>
                  </a:outerShdw>
                </a:effectLst>
                <a:latin typeface="Arial Rounded MT Bold" pitchFamily="32" charset="0"/>
              </a:rPr>
              <a:t>Ejemplo del sistema del Relleno Sanitario La Bonanza</a:t>
            </a:r>
          </a:p>
        </p:txBody>
      </p:sp>
    </p:spTree>
    <p:extLst>
      <p:ext uri="{BB962C8B-B14F-4D97-AF65-F5344CB8AC3E}">
        <p14:creationId xmlns:p14="http://schemas.microsoft.com/office/powerpoint/2010/main" val="34433446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3 Rectángulo"/>
          <p:cNvSpPr>
            <a:spLocks noChangeArrowheads="1"/>
          </p:cNvSpPr>
          <p:nvPr/>
        </p:nvSpPr>
        <p:spPr bwMode="auto">
          <a:xfrm>
            <a:off x="2000232" y="214290"/>
            <a:ext cx="5060950" cy="276225"/>
          </a:xfrm>
          <a:prstGeom prst="rect">
            <a:avLst/>
          </a:prstGeom>
          <a:noFill/>
          <a:ln w="9525">
            <a:noFill/>
            <a:miter lim="800000"/>
            <a:headEnd/>
            <a:tailEnd/>
          </a:ln>
        </p:spPr>
        <p:txBody>
          <a:bodyPr wrap="none">
            <a:spAutoFit/>
          </a:bodyPr>
          <a:lstStyle/>
          <a:p>
            <a:pPr algn="ctr"/>
            <a:r>
              <a:rPr lang="es-ES" sz="1200" b="1" dirty="0">
                <a:solidFill>
                  <a:srgbClr val="003300"/>
                </a:solidFill>
                <a:latin typeface="Arial" pitchFamily="34" charset="0"/>
              </a:rPr>
              <a:t>SISTEMA DE RECOLECCION DE DESECHOS SOLIDOS </a:t>
            </a:r>
            <a:r>
              <a:rPr lang="es-ES" sz="1200" dirty="0">
                <a:solidFill>
                  <a:srgbClr val="003300"/>
                </a:solidFill>
                <a:latin typeface="Arial" pitchFamily="34" charset="0"/>
              </a:rPr>
              <a:t>(223 rutas)</a:t>
            </a:r>
          </a:p>
        </p:txBody>
      </p:sp>
      <p:sp>
        <p:nvSpPr>
          <p:cNvPr id="14" name="13 Rectángulo redondeado"/>
          <p:cNvSpPr/>
          <p:nvPr/>
        </p:nvSpPr>
        <p:spPr>
          <a:xfrm>
            <a:off x="285720" y="4572008"/>
            <a:ext cx="1571636" cy="1253503"/>
          </a:xfrm>
          <a:prstGeom prst="roundRect">
            <a:avLst/>
          </a:prstGeom>
          <a:solidFill>
            <a:srgbClr val="FFCC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1600" b="1" dirty="0" smtClean="0">
                <a:solidFill>
                  <a:schemeClr val="accent1">
                    <a:lumMod val="50000"/>
                  </a:schemeClr>
                </a:solidFill>
                <a:latin typeface="Arial" pitchFamily="34" charset="0"/>
                <a:cs typeface="Arial" pitchFamily="34" charset="0"/>
              </a:rPr>
              <a:t>CIRCUITO 1 </a:t>
            </a:r>
          </a:p>
          <a:p>
            <a:r>
              <a:rPr lang="es-VE" sz="1000" dirty="0" smtClean="0">
                <a:solidFill>
                  <a:schemeClr val="accent1">
                    <a:lumMod val="50000"/>
                  </a:schemeClr>
                </a:solidFill>
                <a:latin typeface="Arial" pitchFamily="34" charset="0"/>
                <a:cs typeface="Arial" pitchFamily="34" charset="0"/>
              </a:rPr>
              <a:t>60 rutas,  616.220 kg</a:t>
            </a:r>
          </a:p>
          <a:p>
            <a:r>
              <a:rPr lang="es-VE" sz="1000" b="1" dirty="0" smtClean="0">
                <a:solidFill>
                  <a:schemeClr val="accent1">
                    <a:lumMod val="50000"/>
                  </a:schemeClr>
                </a:solidFill>
                <a:latin typeface="Arial" pitchFamily="34" charset="0"/>
                <a:cs typeface="Arial" pitchFamily="34" charset="0"/>
              </a:rPr>
              <a:t>1-Antimano   </a:t>
            </a:r>
          </a:p>
          <a:p>
            <a:r>
              <a:rPr lang="es-VE" sz="1000" b="1" dirty="0" smtClean="0">
                <a:solidFill>
                  <a:schemeClr val="accent1">
                    <a:lumMod val="50000"/>
                  </a:schemeClr>
                </a:solidFill>
                <a:latin typeface="Arial" pitchFamily="34" charset="0"/>
                <a:cs typeface="Arial" pitchFamily="34" charset="0"/>
              </a:rPr>
              <a:t>2-Macarao  </a:t>
            </a:r>
          </a:p>
          <a:p>
            <a:r>
              <a:rPr lang="es-VE" sz="1000" b="1" dirty="0" smtClean="0">
                <a:solidFill>
                  <a:schemeClr val="accent1">
                    <a:lumMod val="50000"/>
                  </a:schemeClr>
                </a:solidFill>
                <a:latin typeface="Arial" pitchFamily="34" charset="0"/>
                <a:cs typeface="Arial" pitchFamily="34" charset="0"/>
              </a:rPr>
              <a:t>3-Caricuao</a:t>
            </a:r>
            <a:r>
              <a:rPr lang="es-VE" sz="1000" dirty="0" smtClean="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p>
          <a:p>
            <a:r>
              <a:rPr lang="es-VE" sz="1000" b="1" dirty="0" smtClean="0">
                <a:solidFill>
                  <a:schemeClr val="accent1">
                    <a:lumMod val="50000"/>
                  </a:schemeClr>
                </a:solidFill>
                <a:latin typeface="Arial" pitchFamily="34" charset="0"/>
                <a:cs typeface="Arial" pitchFamily="34" charset="0"/>
              </a:rPr>
              <a:t>4-La Vega  </a:t>
            </a:r>
          </a:p>
          <a:p>
            <a:r>
              <a:rPr lang="es-VE" sz="1000" b="1" dirty="0" smtClean="0">
                <a:solidFill>
                  <a:schemeClr val="accent1">
                    <a:lumMod val="50000"/>
                  </a:schemeClr>
                </a:solidFill>
                <a:latin typeface="Arial" pitchFamily="34" charset="0"/>
                <a:cs typeface="Arial" pitchFamily="34" charset="0"/>
              </a:rPr>
              <a:t>5-Paraíso </a:t>
            </a:r>
            <a:endParaRPr lang="es-VE" sz="1000" dirty="0" smtClean="0">
              <a:solidFill>
                <a:schemeClr val="accent1">
                  <a:lumMod val="50000"/>
                </a:schemeClr>
              </a:solidFill>
              <a:latin typeface="Arial" pitchFamily="34" charset="0"/>
              <a:cs typeface="Arial" pitchFamily="34" charset="0"/>
            </a:endParaRPr>
          </a:p>
        </p:txBody>
      </p:sp>
      <p:pic>
        <p:nvPicPr>
          <p:cNvPr id="15" name="Picture 2" descr="C:\Users\Antonio\Desktop\Municipio Libertador.png"/>
          <p:cNvPicPr>
            <a:picLocks noChangeAspect="1" noChangeArrowheads="1"/>
          </p:cNvPicPr>
          <p:nvPr/>
        </p:nvPicPr>
        <p:blipFill>
          <a:blip r:embed="rId2" cstate="print"/>
          <a:srcRect/>
          <a:stretch>
            <a:fillRect/>
          </a:stretch>
        </p:blipFill>
        <p:spPr bwMode="auto">
          <a:xfrm>
            <a:off x="1928794" y="2000240"/>
            <a:ext cx="5095537" cy="3647382"/>
          </a:xfrm>
          <a:prstGeom prst="rect">
            <a:avLst/>
          </a:prstGeom>
          <a:noFill/>
        </p:spPr>
      </p:pic>
      <p:sp>
        <p:nvSpPr>
          <p:cNvPr id="19" name="18 Rectángulo redondeado"/>
          <p:cNvSpPr/>
          <p:nvPr/>
        </p:nvSpPr>
        <p:spPr>
          <a:xfrm>
            <a:off x="857224" y="1928802"/>
            <a:ext cx="1484823" cy="1211596"/>
          </a:xfrm>
          <a:prstGeom prst="roundRect">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1600" b="1" dirty="0" smtClean="0">
                <a:solidFill>
                  <a:schemeClr val="accent1">
                    <a:lumMod val="50000"/>
                  </a:schemeClr>
                </a:solidFill>
                <a:latin typeface="Arial" pitchFamily="34" charset="0"/>
                <a:cs typeface="Arial" pitchFamily="34" charset="0"/>
              </a:rPr>
              <a:t>CIRCUITO 2 </a:t>
            </a:r>
          </a:p>
          <a:p>
            <a:r>
              <a:rPr lang="es-VE" sz="1000" dirty="0" smtClean="0">
                <a:solidFill>
                  <a:schemeClr val="accent1">
                    <a:lumMod val="50000"/>
                  </a:schemeClr>
                </a:solidFill>
                <a:latin typeface="Arial" pitchFamily="34" charset="0"/>
                <a:cs typeface="Arial" pitchFamily="34" charset="0"/>
              </a:rPr>
              <a:t>86 rutas, 699.615  kg</a:t>
            </a:r>
          </a:p>
          <a:p>
            <a:r>
              <a:rPr lang="es-VE" sz="1000" b="1" dirty="0" smtClean="0">
                <a:solidFill>
                  <a:schemeClr val="accent1">
                    <a:lumMod val="50000"/>
                  </a:schemeClr>
                </a:solidFill>
                <a:latin typeface="Arial" pitchFamily="34" charset="0"/>
                <a:cs typeface="Arial" pitchFamily="34" charset="0"/>
              </a:rPr>
              <a:t>6-Sucre </a:t>
            </a:r>
            <a:endParaRPr lang="es-VE" sz="1000" dirty="0" smtClean="0">
              <a:solidFill>
                <a:schemeClr val="accent1">
                  <a:lumMod val="50000"/>
                </a:schemeClr>
              </a:solidFill>
              <a:latin typeface="Arial" pitchFamily="34" charset="0"/>
              <a:cs typeface="Arial" pitchFamily="34" charset="0"/>
            </a:endParaRPr>
          </a:p>
          <a:p>
            <a:r>
              <a:rPr lang="es-VE" sz="1000" b="1" dirty="0" smtClean="0">
                <a:solidFill>
                  <a:schemeClr val="accent1">
                    <a:lumMod val="50000"/>
                  </a:schemeClr>
                </a:solidFill>
                <a:latin typeface="Arial" pitchFamily="34" charset="0"/>
                <a:cs typeface="Arial" pitchFamily="34" charset="0"/>
              </a:rPr>
              <a:t>7-23 de Enero </a:t>
            </a:r>
            <a:r>
              <a:rPr lang="es-VE" sz="1000" dirty="0" smtClean="0">
                <a:solidFill>
                  <a:schemeClr val="accent1">
                    <a:lumMod val="50000"/>
                  </a:schemeClr>
                </a:solidFill>
                <a:latin typeface="Arial" pitchFamily="34" charset="0"/>
                <a:cs typeface="Arial" pitchFamily="34" charset="0"/>
              </a:rPr>
              <a:t> </a:t>
            </a:r>
          </a:p>
          <a:p>
            <a:r>
              <a:rPr lang="es-VE" sz="1000" b="1" dirty="0" smtClean="0">
                <a:solidFill>
                  <a:schemeClr val="accent1">
                    <a:lumMod val="50000"/>
                  </a:schemeClr>
                </a:solidFill>
                <a:latin typeface="Arial" pitchFamily="34" charset="0"/>
                <a:cs typeface="Arial" pitchFamily="34" charset="0"/>
              </a:rPr>
              <a:t>8-La Pastora  </a:t>
            </a:r>
          </a:p>
          <a:p>
            <a:r>
              <a:rPr lang="es-VE" sz="1000" b="1" dirty="0" smtClean="0">
                <a:solidFill>
                  <a:schemeClr val="accent1">
                    <a:lumMod val="50000"/>
                  </a:schemeClr>
                </a:solidFill>
                <a:latin typeface="Arial" pitchFamily="34" charset="0"/>
                <a:cs typeface="Arial" pitchFamily="34" charset="0"/>
              </a:rPr>
              <a:t>9-Junquito </a:t>
            </a:r>
            <a:endParaRPr lang="es-VE" sz="1000" dirty="0" smtClean="0">
              <a:solidFill>
                <a:schemeClr val="accent1">
                  <a:lumMod val="50000"/>
                </a:schemeClr>
              </a:solidFill>
              <a:latin typeface="Arial" pitchFamily="34" charset="0"/>
              <a:cs typeface="Arial" pitchFamily="34" charset="0"/>
            </a:endParaRPr>
          </a:p>
        </p:txBody>
      </p:sp>
      <p:sp>
        <p:nvSpPr>
          <p:cNvPr id="20" name="19 Rectángulo redondeado"/>
          <p:cNvSpPr/>
          <p:nvPr/>
        </p:nvSpPr>
        <p:spPr>
          <a:xfrm>
            <a:off x="6072198" y="4929198"/>
            <a:ext cx="1499625" cy="1218045"/>
          </a:xfrm>
          <a:prstGeom prst="roundRect">
            <a:avLst/>
          </a:prstGeom>
          <a:solidFill>
            <a:srgbClr val="CC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1600" b="1" dirty="0" smtClean="0">
                <a:solidFill>
                  <a:schemeClr val="accent1">
                    <a:lumMod val="50000"/>
                  </a:schemeClr>
                </a:solidFill>
                <a:latin typeface="Arial" pitchFamily="34" charset="0"/>
                <a:cs typeface="Arial" pitchFamily="34" charset="0"/>
              </a:rPr>
              <a:t>CIRCUITO 3</a:t>
            </a:r>
          </a:p>
          <a:p>
            <a:r>
              <a:rPr lang="es-VE" sz="1000" dirty="0" smtClean="0">
                <a:solidFill>
                  <a:schemeClr val="accent1">
                    <a:lumMod val="50000"/>
                  </a:schemeClr>
                </a:solidFill>
                <a:latin typeface="Arial "/>
                <a:cs typeface="Arial" pitchFamily="34" charset="0"/>
              </a:rPr>
              <a:t>38 rutas, </a:t>
            </a:r>
            <a:r>
              <a:rPr lang="es-VE" sz="1000" dirty="0" smtClean="0">
                <a:solidFill>
                  <a:schemeClr val="accent1">
                    <a:lumMod val="50000"/>
                  </a:schemeClr>
                </a:solidFill>
                <a:latin typeface="Arial "/>
                <a:cs typeface="Times New Roman" pitchFamily="18" charset="0"/>
              </a:rPr>
              <a:t>489.481 kg</a:t>
            </a:r>
            <a:endParaRPr lang="es-VE" sz="1000" dirty="0" smtClean="0">
              <a:solidFill>
                <a:schemeClr val="accent1">
                  <a:lumMod val="50000"/>
                </a:schemeClr>
              </a:solidFill>
              <a:latin typeface="Arial "/>
              <a:cs typeface="Arial" pitchFamily="34" charset="0"/>
            </a:endParaRPr>
          </a:p>
          <a:p>
            <a:r>
              <a:rPr lang="es-VE" sz="1000" b="1" dirty="0" smtClean="0">
                <a:solidFill>
                  <a:schemeClr val="accent1">
                    <a:lumMod val="50000"/>
                  </a:schemeClr>
                </a:solidFill>
                <a:latin typeface="Arial "/>
                <a:cs typeface="Arial" pitchFamily="34" charset="0"/>
              </a:rPr>
              <a:t>10-Coche </a:t>
            </a:r>
            <a:endParaRPr lang="es-VE" sz="1000" dirty="0" smtClean="0">
              <a:solidFill>
                <a:schemeClr val="accent1">
                  <a:lumMod val="50000"/>
                </a:schemeClr>
              </a:solidFill>
              <a:latin typeface="Arial "/>
              <a:cs typeface="Arial" pitchFamily="34" charset="0"/>
            </a:endParaRPr>
          </a:p>
          <a:p>
            <a:r>
              <a:rPr lang="es-VE" sz="1000" b="1" dirty="0" smtClean="0">
                <a:solidFill>
                  <a:schemeClr val="accent1">
                    <a:lumMod val="50000"/>
                  </a:schemeClr>
                </a:solidFill>
                <a:latin typeface="Arial "/>
                <a:cs typeface="Arial" pitchFamily="34" charset="0"/>
              </a:rPr>
              <a:t>11-El Valle</a:t>
            </a:r>
            <a:r>
              <a:rPr lang="es-VE" sz="1000" dirty="0" smtClean="0">
                <a:solidFill>
                  <a:schemeClr val="accent1">
                    <a:lumMod val="50000"/>
                  </a:schemeClr>
                </a:solidFill>
                <a:latin typeface="Arial "/>
                <a:cs typeface="Arial" pitchFamily="34" charset="0"/>
              </a:rPr>
              <a:t> </a:t>
            </a:r>
          </a:p>
          <a:p>
            <a:r>
              <a:rPr lang="es-VE" sz="1000" b="1" dirty="0" smtClean="0">
                <a:solidFill>
                  <a:schemeClr val="accent1">
                    <a:lumMod val="50000"/>
                  </a:schemeClr>
                </a:solidFill>
                <a:latin typeface="Arial "/>
                <a:cs typeface="Arial" pitchFamily="34" charset="0"/>
              </a:rPr>
              <a:t>12-San Pedro</a:t>
            </a:r>
          </a:p>
          <a:p>
            <a:r>
              <a:rPr lang="es-VE" sz="1000" b="1" dirty="0" smtClean="0">
                <a:solidFill>
                  <a:schemeClr val="accent1">
                    <a:lumMod val="50000"/>
                  </a:schemeClr>
                </a:solidFill>
                <a:latin typeface="Arial "/>
                <a:cs typeface="Arial" pitchFamily="34" charset="0"/>
              </a:rPr>
              <a:t>13-San Agustín </a:t>
            </a:r>
            <a:r>
              <a:rPr lang="es-VE" sz="1000" dirty="0" smtClean="0">
                <a:solidFill>
                  <a:schemeClr val="accent1">
                    <a:lumMod val="50000"/>
                  </a:schemeClr>
                </a:solidFill>
                <a:latin typeface="Arial "/>
                <a:cs typeface="Arial" pitchFamily="34" charset="0"/>
              </a:rPr>
              <a:t> </a:t>
            </a:r>
          </a:p>
          <a:p>
            <a:r>
              <a:rPr lang="es-VE" sz="1000" b="1" dirty="0" smtClean="0">
                <a:solidFill>
                  <a:schemeClr val="accent1">
                    <a:lumMod val="50000"/>
                  </a:schemeClr>
                </a:solidFill>
                <a:latin typeface="Arial "/>
                <a:cs typeface="Arial" pitchFamily="34" charset="0"/>
              </a:rPr>
              <a:t>14-Santa Rosalía </a:t>
            </a:r>
            <a:endParaRPr lang="es-VE" sz="1000" dirty="0" smtClean="0">
              <a:solidFill>
                <a:schemeClr val="accent1">
                  <a:lumMod val="50000"/>
                </a:schemeClr>
              </a:solidFill>
              <a:latin typeface="Arial "/>
              <a:cs typeface="Arial" pitchFamily="34" charset="0"/>
            </a:endParaRPr>
          </a:p>
        </p:txBody>
      </p:sp>
      <p:sp>
        <p:nvSpPr>
          <p:cNvPr id="21" name="20 Rectángulo redondeado"/>
          <p:cNvSpPr/>
          <p:nvPr/>
        </p:nvSpPr>
        <p:spPr>
          <a:xfrm>
            <a:off x="6715140" y="3500438"/>
            <a:ext cx="1510427" cy="1211596"/>
          </a:xfrm>
          <a:prstGeom prst="roundRect">
            <a:avLst/>
          </a:prstGeom>
          <a:solidFill>
            <a:srgbClr val="CC99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1600" b="1" dirty="0" smtClean="0">
                <a:solidFill>
                  <a:schemeClr val="accent1">
                    <a:lumMod val="50000"/>
                  </a:schemeClr>
                </a:solidFill>
                <a:latin typeface="Arial" pitchFamily="34" charset="0"/>
                <a:cs typeface="Arial" pitchFamily="34" charset="0"/>
              </a:rPr>
              <a:t>CIRCUITO 4</a:t>
            </a:r>
          </a:p>
          <a:p>
            <a:r>
              <a:rPr lang="es-VE" sz="1000" dirty="0" smtClean="0">
                <a:solidFill>
                  <a:schemeClr val="accent1">
                    <a:lumMod val="50000"/>
                  </a:schemeClr>
                </a:solidFill>
                <a:latin typeface="Arial" pitchFamily="34" charset="0"/>
                <a:cs typeface="Arial" pitchFamily="34" charset="0"/>
              </a:rPr>
              <a:t>22 rutas, 371.530 kg</a:t>
            </a:r>
          </a:p>
          <a:p>
            <a:r>
              <a:rPr lang="es-VE" sz="1000" b="1" dirty="0" smtClean="0">
                <a:solidFill>
                  <a:schemeClr val="accent1">
                    <a:lumMod val="50000"/>
                  </a:schemeClr>
                </a:solidFill>
                <a:latin typeface="Arial" pitchFamily="34" charset="0"/>
                <a:cs typeface="Arial" pitchFamily="34" charset="0"/>
              </a:rPr>
              <a:t>15-El Recreo </a:t>
            </a:r>
            <a:endParaRPr lang="es-VE" sz="1000" dirty="0" smtClean="0">
              <a:solidFill>
                <a:schemeClr val="accent1">
                  <a:lumMod val="50000"/>
                </a:schemeClr>
              </a:solidFill>
              <a:latin typeface="Arial" pitchFamily="34" charset="0"/>
              <a:cs typeface="Arial" pitchFamily="34" charset="0"/>
            </a:endParaRPr>
          </a:p>
          <a:p>
            <a:r>
              <a:rPr lang="es-VE" sz="1000" b="1" dirty="0" smtClean="0">
                <a:solidFill>
                  <a:schemeClr val="accent1">
                    <a:lumMod val="50000"/>
                  </a:schemeClr>
                </a:solidFill>
                <a:latin typeface="Arial" pitchFamily="34" charset="0"/>
                <a:cs typeface="Arial" pitchFamily="34" charset="0"/>
              </a:rPr>
              <a:t>16-San Bernardino  </a:t>
            </a:r>
          </a:p>
          <a:p>
            <a:r>
              <a:rPr lang="es-VE" sz="1000" b="1" dirty="0" smtClean="0">
                <a:solidFill>
                  <a:schemeClr val="accent1">
                    <a:lumMod val="50000"/>
                  </a:schemeClr>
                </a:solidFill>
                <a:latin typeface="Arial" pitchFamily="34" charset="0"/>
                <a:cs typeface="Arial" pitchFamily="34" charset="0"/>
              </a:rPr>
              <a:t>17-Candelaria </a:t>
            </a:r>
            <a:r>
              <a:rPr lang="es-VE" sz="1000" dirty="0" smtClean="0">
                <a:solidFill>
                  <a:schemeClr val="accent1">
                    <a:lumMod val="50000"/>
                  </a:schemeClr>
                </a:solidFill>
                <a:latin typeface="Arial" pitchFamily="34" charset="0"/>
                <a:cs typeface="Arial" pitchFamily="34" charset="0"/>
              </a:rPr>
              <a:t> </a:t>
            </a:r>
          </a:p>
          <a:p>
            <a:r>
              <a:rPr lang="es-VE" sz="1000" b="1" dirty="0" smtClean="0">
                <a:solidFill>
                  <a:schemeClr val="accent1">
                    <a:lumMod val="50000"/>
                  </a:schemeClr>
                </a:solidFill>
                <a:latin typeface="Arial" pitchFamily="34" charset="0"/>
                <a:cs typeface="Arial" pitchFamily="34" charset="0"/>
              </a:rPr>
              <a:t>18-San José </a:t>
            </a:r>
            <a:endParaRPr lang="es-VE" sz="1000" dirty="0" smtClean="0">
              <a:solidFill>
                <a:schemeClr val="accent1">
                  <a:lumMod val="50000"/>
                </a:schemeClr>
              </a:solidFill>
              <a:latin typeface="Arial" pitchFamily="34" charset="0"/>
              <a:cs typeface="Arial" pitchFamily="34" charset="0"/>
            </a:endParaRPr>
          </a:p>
        </p:txBody>
      </p:sp>
      <p:sp>
        <p:nvSpPr>
          <p:cNvPr id="22" name="21 Rectángulo redondeado"/>
          <p:cNvSpPr/>
          <p:nvPr/>
        </p:nvSpPr>
        <p:spPr>
          <a:xfrm>
            <a:off x="7072330" y="2000240"/>
            <a:ext cx="1475099" cy="1224136"/>
          </a:xfrm>
          <a:prstGeom prst="roundRect">
            <a:avLst/>
          </a:prstGeom>
          <a:solidFill>
            <a:srgbClr val="CCFF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1600" b="1" dirty="0" smtClean="0">
                <a:solidFill>
                  <a:schemeClr val="accent1">
                    <a:lumMod val="50000"/>
                  </a:schemeClr>
                </a:solidFill>
                <a:latin typeface="Arial" pitchFamily="34" charset="0"/>
                <a:cs typeface="Arial" pitchFamily="34" charset="0"/>
              </a:rPr>
              <a:t>CIRCUITO 5</a:t>
            </a:r>
          </a:p>
          <a:p>
            <a:r>
              <a:rPr lang="es-VE" sz="1000" dirty="0" smtClean="0">
                <a:solidFill>
                  <a:schemeClr val="accent1">
                    <a:lumMod val="50000"/>
                  </a:schemeClr>
                </a:solidFill>
                <a:latin typeface="Arial" pitchFamily="34" charset="0"/>
                <a:cs typeface="Arial" pitchFamily="34" charset="0"/>
              </a:rPr>
              <a:t>17 rutas, 273.154 Kg</a:t>
            </a:r>
          </a:p>
          <a:p>
            <a:r>
              <a:rPr lang="es-VE" sz="1000" b="1" dirty="0" smtClean="0">
                <a:solidFill>
                  <a:schemeClr val="accent1">
                    <a:lumMod val="50000"/>
                  </a:schemeClr>
                </a:solidFill>
                <a:latin typeface="Arial" pitchFamily="34" charset="0"/>
                <a:cs typeface="Arial" pitchFamily="34" charset="0"/>
              </a:rPr>
              <a:t>19-Catedral </a:t>
            </a:r>
          </a:p>
          <a:p>
            <a:r>
              <a:rPr lang="es-VE" sz="1000" b="1" dirty="0" smtClean="0">
                <a:solidFill>
                  <a:schemeClr val="accent1">
                    <a:lumMod val="50000"/>
                  </a:schemeClr>
                </a:solidFill>
                <a:latin typeface="Arial" pitchFamily="34" charset="0"/>
                <a:cs typeface="Arial" pitchFamily="34" charset="0"/>
              </a:rPr>
              <a:t>20-Santa Teresa </a:t>
            </a:r>
            <a:endParaRPr lang="es-VE" sz="1000" dirty="0" smtClean="0">
              <a:solidFill>
                <a:schemeClr val="accent1">
                  <a:lumMod val="50000"/>
                </a:schemeClr>
              </a:solidFill>
              <a:latin typeface="Arial" pitchFamily="34" charset="0"/>
              <a:cs typeface="Arial" pitchFamily="34" charset="0"/>
            </a:endParaRPr>
          </a:p>
          <a:p>
            <a:r>
              <a:rPr lang="es-VE" sz="1000" b="1" dirty="0" smtClean="0">
                <a:solidFill>
                  <a:schemeClr val="accent1">
                    <a:lumMod val="50000"/>
                  </a:schemeClr>
                </a:solidFill>
                <a:latin typeface="Arial" pitchFamily="34" charset="0"/>
                <a:cs typeface="Arial" pitchFamily="34" charset="0"/>
              </a:rPr>
              <a:t>21-San Juan </a:t>
            </a:r>
            <a:endParaRPr lang="es-VE" sz="1000" dirty="0" smtClean="0">
              <a:solidFill>
                <a:schemeClr val="accent1">
                  <a:lumMod val="50000"/>
                </a:schemeClr>
              </a:solidFill>
              <a:latin typeface="Arial" pitchFamily="34" charset="0"/>
              <a:cs typeface="Arial" pitchFamily="34" charset="0"/>
            </a:endParaRPr>
          </a:p>
          <a:p>
            <a:r>
              <a:rPr lang="es-VE" sz="1000" b="1" dirty="0" smtClean="0">
                <a:solidFill>
                  <a:schemeClr val="accent1">
                    <a:lumMod val="50000"/>
                  </a:schemeClr>
                </a:solidFill>
                <a:latin typeface="Arial" pitchFamily="34" charset="0"/>
                <a:cs typeface="Arial" pitchFamily="34" charset="0"/>
              </a:rPr>
              <a:t>22-Altagracia </a:t>
            </a:r>
            <a:endParaRPr lang="es-VE" sz="1000" dirty="0" smtClean="0">
              <a:solidFill>
                <a:schemeClr val="accent1">
                  <a:lumMod val="50000"/>
                </a:schemeClr>
              </a:solidFill>
              <a:latin typeface="Arial" pitchFamily="34" charset="0"/>
              <a:cs typeface="Arial" pitchFamily="34" charset="0"/>
            </a:endParaRPr>
          </a:p>
        </p:txBody>
      </p:sp>
      <p:sp>
        <p:nvSpPr>
          <p:cNvPr id="23" name="22 Rectángulo redondeado"/>
          <p:cNvSpPr/>
          <p:nvPr/>
        </p:nvSpPr>
        <p:spPr>
          <a:xfrm>
            <a:off x="3143240" y="5643578"/>
            <a:ext cx="2571768" cy="1030698"/>
          </a:xfrm>
          <a:prstGeom prst="roundRect">
            <a:avLst/>
          </a:prstGeom>
          <a:solidFill>
            <a:schemeClr val="bg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1200" b="1" dirty="0" smtClean="0">
                <a:solidFill>
                  <a:schemeClr val="accent1">
                    <a:lumMod val="50000"/>
                  </a:schemeClr>
                </a:solidFill>
                <a:latin typeface="Arial" pitchFamily="34" charset="0"/>
                <a:cs typeface="Arial" pitchFamily="34" charset="0"/>
              </a:rPr>
              <a:t>SISTEMAS  DE RECOLECCION  AUTOMATIZADA </a:t>
            </a:r>
          </a:p>
          <a:p>
            <a:pPr algn="ctr"/>
            <a:r>
              <a:rPr lang="es-VE" sz="1000" dirty="0" smtClean="0">
                <a:solidFill>
                  <a:schemeClr val="accent1">
                    <a:lumMod val="50000"/>
                  </a:schemeClr>
                </a:solidFill>
                <a:latin typeface="Arial" pitchFamily="34" charset="0"/>
                <a:cs typeface="Arial" pitchFamily="34" charset="0"/>
              </a:rPr>
              <a:t>26 rutas, 311.000 Kg</a:t>
            </a:r>
            <a:endParaRPr lang="es-VE" sz="1000" b="1" dirty="0" smtClean="0">
              <a:solidFill>
                <a:schemeClr val="accent1">
                  <a:lumMod val="50000"/>
                </a:schemeClr>
              </a:solidFill>
              <a:latin typeface="Arial" pitchFamily="34" charset="0"/>
              <a:cs typeface="Arial" pitchFamily="34" charset="0"/>
            </a:endParaRPr>
          </a:p>
          <a:p>
            <a:r>
              <a:rPr lang="es-VE" sz="1000" b="1" dirty="0" smtClean="0">
                <a:solidFill>
                  <a:schemeClr val="accent1">
                    <a:lumMod val="50000"/>
                  </a:schemeClr>
                </a:solidFill>
                <a:latin typeface="Arial" pitchFamily="34" charset="0"/>
                <a:cs typeface="Arial" pitchFamily="34" charset="0"/>
              </a:rPr>
              <a:t>-Roll </a:t>
            </a:r>
            <a:r>
              <a:rPr lang="es-VE" sz="1000" b="1" dirty="0" err="1" smtClean="0">
                <a:solidFill>
                  <a:schemeClr val="accent1">
                    <a:lumMod val="50000"/>
                  </a:schemeClr>
                </a:solidFill>
                <a:latin typeface="Arial" pitchFamily="34" charset="0"/>
                <a:cs typeface="Arial" pitchFamily="34" charset="0"/>
              </a:rPr>
              <a:t>On</a:t>
            </a:r>
            <a:r>
              <a:rPr lang="es-VE" sz="1000" b="1" dirty="0" smtClean="0">
                <a:solidFill>
                  <a:schemeClr val="accent1">
                    <a:lumMod val="50000"/>
                  </a:schemeClr>
                </a:solidFill>
                <a:latin typeface="Arial" pitchFamily="34" charset="0"/>
                <a:cs typeface="Arial" pitchFamily="34" charset="0"/>
              </a:rPr>
              <a:t> / Off: </a:t>
            </a:r>
            <a:r>
              <a:rPr lang="es-VE" sz="1000" dirty="0" smtClean="0">
                <a:solidFill>
                  <a:schemeClr val="accent1">
                    <a:lumMod val="50000"/>
                  </a:schemeClr>
                </a:solidFill>
                <a:latin typeface="Arial" pitchFamily="34" charset="0"/>
                <a:cs typeface="Arial" pitchFamily="34" charset="0"/>
              </a:rPr>
              <a:t>11 rutas </a:t>
            </a:r>
          </a:p>
          <a:p>
            <a:r>
              <a:rPr lang="es-VE" sz="1000" b="1" dirty="0" smtClean="0">
                <a:solidFill>
                  <a:schemeClr val="accent1">
                    <a:lumMod val="50000"/>
                  </a:schemeClr>
                </a:solidFill>
                <a:latin typeface="Arial" pitchFamily="34" charset="0"/>
                <a:cs typeface="Arial" pitchFamily="34" charset="0"/>
              </a:rPr>
              <a:t>-Carga Lateral: </a:t>
            </a:r>
            <a:r>
              <a:rPr lang="es-VE" sz="1000" dirty="0" smtClean="0">
                <a:solidFill>
                  <a:schemeClr val="accent1">
                    <a:lumMod val="50000"/>
                  </a:schemeClr>
                </a:solidFill>
                <a:latin typeface="Arial" pitchFamily="34" charset="0"/>
                <a:cs typeface="Arial" pitchFamily="34" charset="0"/>
              </a:rPr>
              <a:t>15 rutas  </a:t>
            </a:r>
          </a:p>
        </p:txBody>
      </p:sp>
      <p:sp>
        <p:nvSpPr>
          <p:cNvPr id="2" name="1 CuadroTexto"/>
          <p:cNvSpPr txBox="1"/>
          <p:nvPr/>
        </p:nvSpPr>
        <p:spPr>
          <a:xfrm>
            <a:off x="2928926" y="1071546"/>
            <a:ext cx="3724160" cy="461665"/>
          </a:xfrm>
          <a:prstGeom prst="rect">
            <a:avLst/>
          </a:prstGeom>
          <a:noFill/>
        </p:spPr>
        <p:txBody>
          <a:bodyPr wrap="square" rtlCol="0">
            <a:spAutoFit/>
          </a:bodyPr>
          <a:lstStyle/>
          <a:p>
            <a:pPr algn="ctr"/>
            <a:r>
              <a:rPr lang="es-ES" sz="2400" dirty="0" smtClean="0"/>
              <a:t>CIRCUITOS DE RECOLECCION</a:t>
            </a:r>
            <a:endParaRPr lang="es-ES" sz="2400" dirty="0"/>
          </a:p>
        </p:txBody>
      </p:sp>
    </p:spTree>
    <p:extLst>
      <p:ext uri="{BB962C8B-B14F-4D97-AF65-F5344CB8AC3E}">
        <p14:creationId xmlns:p14="http://schemas.microsoft.com/office/powerpoint/2010/main" val="754600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574675" y="404813"/>
            <a:ext cx="2462213" cy="3254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2" name="11 Rectángulo"/>
          <p:cNvSpPr/>
          <p:nvPr/>
        </p:nvSpPr>
        <p:spPr>
          <a:xfrm>
            <a:off x="574675" y="2597150"/>
            <a:ext cx="3657600" cy="325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1" name="10 Rectángulo"/>
          <p:cNvSpPr/>
          <p:nvPr/>
        </p:nvSpPr>
        <p:spPr>
          <a:xfrm>
            <a:off x="539750" y="1168400"/>
            <a:ext cx="3024138" cy="3254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7" name="6 Rectángulo"/>
          <p:cNvSpPr/>
          <p:nvPr/>
        </p:nvSpPr>
        <p:spPr>
          <a:xfrm>
            <a:off x="590550" y="1916113"/>
            <a:ext cx="1828800" cy="32543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081" name="5 CuadroTexto"/>
          <p:cNvSpPr txBox="1">
            <a:spLocks noChangeArrowheads="1"/>
          </p:cNvSpPr>
          <p:nvPr/>
        </p:nvSpPr>
        <p:spPr bwMode="auto">
          <a:xfrm rot="-5400000">
            <a:off x="-518319" y="565944"/>
            <a:ext cx="1608137" cy="708026"/>
          </a:xfrm>
          <a:prstGeom prst="rect">
            <a:avLst/>
          </a:prstGeom>
          <a:noFill/>
          <a:ln w="9525">
            <a:noFill/>
            <a:miter lim="800000"/>
            <a:headEnd/>
            <a:tailEnd/>
          </a:ln>
        </p:spPr>
        <p:txBody>
          <a:bodyPr wrap="none">
            <a:spAutoFit/>
          </a:bodyPr>
          <a:lstStyle/>
          <a:p>
            <a:r>
              <a:rPr lang="es-CO" sz="4000" b="1" dirty="0">
                <a:solidFill>
                  <a:schemeClr val="bg1"/>
                </a:solidFill>
                <a:latin typeface="Arial Narrow" pitchFamily="34" charset="0"/>
              </a:rPr>
              <a:t>INDICE</a:t>
            </a:r>
          </a:p>
        </p:txBody>
      </p:sp>
      <p:sp>
        <p:nvSpPr>
          <p:cNvPr id="17" name="16 Rectángulo"/>
          <p:cNvSpPr/>
          <p:nvPr/>
        </p:nvSpPr>
        <p:spPr>
          <a:xfrm>
            <a:off x="568325" y="3335497"/>
            <a:ext cx="3498850" cy="325438"/>
          </a:xfrm>
          <a:prstGeom prst="rect">
            <a:avLst/>
          </a:prstGeom>
          <a:solidFill>
            <a:srgbClr val="7709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8" name="17 Rectángulo"/>
          <p:cNvSpPr/>
          <p:nvPr/>
        </p:nvSpPr>
        <p:spPr>
          <a:xfrm>
            <a:off x="568325" y="5551488"/>
            <a:ext cx="2684463" cy="325437"/>
          </a:xfrm>
          <a:prstGeom prst="rect">
            <a:avLst/>
          </a:prstGeom>
          <a:solidFill>
            <a:srgbClr val="0B7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085" name="2 CuadroTexto"/>
          <p:cNvSpPr txBox="1">
            <a:spLocks noChangeArrowheads="1"/>
          </p:cNvSpPr>
          <p:nvPr/>
        </p:nvSpPr>
        <p:spPr bwMode="auto">
          <a:xfrm>
            <a:off x="591443" y="404664"/>
            <a:ext cx="3692525" cy="6000750"/>
          </a:xfrm>
          <a:prstGeom prst="rect">
            <a:avLst/>
          </a:prstGeom>
          <a:noFill/>
          <a:ln w="9525">
            <a:noFill/>
            <a:miter lim="800000"/>
            <a:headEnd/>
            <a:tailEnd/>
          </a:ln>
        </p:spPr>
        <p:txBody>
          <a:bodyPr wrap="square">
            <a:spAutoFit/>
          </a:bodyPr>
          <a:lstStyle/>
          <a:p>
            <a:r>
              <a:rPr lang="es-CO" sz="1600" b="1" dirty="0">
                <a:solidFill>
                  <a:schemeClr val="bg1"/>
                </a:solidFill>
                <a:latin typeface="Arial Narrow" pitchFamily="34" charset="0"/>
              </a:rPr>
              <a:t>INDICE</a:t>
            </a:r>
          </a:p>
          <a:p>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r>
              <a:rPr lang="es-CO" sz="1600" b="1" dirty="0">
                <a:solidFill>
                  <a:schemeClr val="bg1"/>
                </a:solidFill>
                <a:latin typeface="Arial Narrow" pitchFamily="34" charset="0"/>
              </a:rPr>
              <a:t>PRODUCCION Y RECOLECCION</a:t>
            </a:r>
          </a:p>
          <a:p>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r>
              <a:rPr lang="es-CO" sz="1600" b="1" dirty="0">
                <a:solidFill>
                  <a:schemeClr val="bg1"/>
                </a:solidFill>
                <a:latin typeface="Arial Narrow" pitchFamily="34" charset="0"/>
              </a:rPr>
              <a:t>ANTECEDENTES</a:t>
            </a:r>
          </a:p>
          <a:p>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r>
              <a:rPr lang="es-CO" sz="1600" b="1" dirty="0" smtClean="0">
                <a:solidFill>
                  <a:schemeClr val="bg1"/>
                </a:solidFill>
                <a:latin typeface="Arial Narrow" pitchFamily="34" charset="0"/>
              </a:rPr>
              <a:t>SUPRA      </a:t>
            </a:r>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r>
              <a:rPr lang="es-CO" sz="1600" b="1" dirty="0" smtClean="0">
                <a:solidFill>
                  <a:schemeClr val="bg1"/>
                </a:solidFill>
                <a:latin typeface="Arial Narrow" pitchFamily="34" charset="0"/>
              </a:rPr>
              <a:t> TARIFA</a:t>
            </a:r>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r>
              <a:rPr lang="es-CO" sz="1600" b="1" dirty="0">
                <a:solidFill>
                  <a:schemeClr val="bg1"/>
                </a:solidFill>
                <a:latin typeface="Arial Narrow" pitchFamily="34" charset="0"/>
              </a:rPr>
              <a:t/>
            </a:r>
            <a:br>
              <a:rPr lang="es-CO" sz="1600" b="1" dirty="0">
                <a:solidFill>
                  <a:schemeClr val="bg1"/>
                </a:solidFill>
                <a:latin typeface="Arial Narrow" pitchFamily="34" charset="0"/>
              </a:rPr>
            </a:br>
            <a:r>
              <a:rPr lang="es-CO" sz="1600" b="1" dirty="0">
                <a:solidFill>
                  <a:schemeClr val="bg1"/>
                </a:solidFill>
                <a:latin typeface="Arial Narrow" pitchFamily="34" charset="0"/>
              </a:rPr>
              <a:t>COMUNIDAD</a:t>
            </a:r>
          </a:p>
          <a:p>
            <a:endParaRPr lang="es-CO" sz="1600" b="1" dirty="0">
              <a:solidFill>
                <a:schemeClr val="bg1"/>
              </a:solidFill>
              <a:latin typeface="Arial Narrow" pitchFamily="34" charset="0"/>
            </a:endParaRPr>
          </a:p>
          <a:p>
            <a:endParaRPr lang="es-CO" sz="1600" b="1" dirty="0">
              <a:solidFill>
                <a:schemeClr val="bg1"/>
              </a:solidFill>
              <a:latin typeface="Arial Narrow" pitchFamily="34" charset="0"/>
            </a:endParaRPr>
          </a:p>
          <a:p>
            <a:endParaRPr lang="es-CO" sz="1600" b="1" dirty="0" smtClean="0">
              <a:latin typeface="Arial Narrow" pitchFamily="34" charset="0"/>
            </a:endParaRPr>
          </a:p>
          <a:p>
            <a:r>
              <a:rPr lang="es-CO" sz="1600" b="1" dirty="0">
                <a:solidFill>
                  <a:schemeClr val="bg1"/>
                </a:solidFill>
                <a:latin typeface="Arial Narrow" pitchFamily="34" charset="0"/>
              </a:rPr>
              <a:t/>
            </a:r>
            <a:br>
              <a:rPr lang="es-CO" sz="1600" b="1" dirty="0">
                <a:solidFill>
                  <a:schemeClr val="bg1"/>
                </a:solidFill>
                <a:latin typeface="Arial Narrow" pitchFamily="34" charset="0"/>
              </a:rPr>
            </a:br>
            <a:r>
              <a:rPr lang="es-CO" sz="1600" b="1" dirty="0">
                <a:solidFill>
                  <a:schemeClr val="bg1"/>
                </a:solidFill>
                <a:latin typeface="Arial Narrow" pitchFamily="34" charset="0"/>
              </a:rPr>
              <a:t/>
            </a:r>
            <a:br>
              <a:rPr lang="es-CO" sz="1600" b="1" dirty="0">
                <a:solidFill>
                  <a:schemeClr val="bg1"/>
                </a:solidFill>
                <a:latin typeface="Arial Narrow" pitchFamily="34" charset="0"/>
              </a:rPr>
            </a:br>
            <a:r>
              <a:rPr lang="es-CO" sz="1600" b="1" dirty="0">
                <a:solidFill>
                  <a:schemeClr val="bg1"/>
                </a:solidFill>
                <a:latin typeface="Arial Narrow" pitchFamily="34" charset="0"/>
              </a:rPr>
              <a:t>PLAN </a:t>
            </a:r>
            <a:r>
              <a:rPr lang="es-CO" sz="1600" b="1" dirty="0" smtClean="0">
                <a:solidFill>
                  <a:schemeClr val="bg1"/>
                </a:solidFill>
                <a:latin typeface="Arial Narrow" pitchFamily="34" charset="0"/>
              </a:rPr>
              <a:t>2014</a:t>
            </a:r>
            <a:endParaRPr lang="es-CO" sz="1600" b="1" dirty="0">
              <a:solidFill>
                <a:schemeClr val="bg1"/>
              </a:solidFill>
              <a:latin typeface="Arial Narrow" pitchFamily="34" charset="0"/>
            </a:endParaRPr>
          </a:p>
          <a:p>
            <a:endParaRPr lang="es-VE" sz="1600" dirty="0">
              <a:solidFill>
                <a:schemeClr val="bg1"/>
              </a:solidFill>
              <a:latin typeface="Arial Narrow" pitchFamily="34" charset="0"/>
            </a:endParaRPr>
          </a:p>
          <a:p>
            <a:endParaRPr lang="es-VE" sz="1600" dirty="0">
              <a:solidFill>
                <a:schemeClr val="bg1"/>
              </a:solidFill>
              <a:latin typeface="Arial Narrow" pitchFamily="34" charset="0"/>
            </a:endParaRPr>
          </a:p>
        </p:txBody>
      </p:sp>
      <p:sp>
        <p:nvSpPr>
          <p:cNvPr id="16" name="15 Rectángulo"/>
          <p:cNvSpPr/>
          <p:nvPr/>
        </p:nvSpPr>
        <p:spPr>
          <a:xfrm>
            <a:off x="568325" y="4077072"/>
            <a:ext cx="3498850" cy="325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VE" dirty="0" smtClean="0">
                <a:solidFill>
                  <a:schemeClr val="tx1"/>
                </a:solidFill>
              </a:rPr>
              <a:t>AGENDA AL DECISOR</a:t>
            </a:r>
            <a:endParaRPr lang="es-VE"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Users\Antonio\Desktop\Barrido.png"/>
          <p:cNvPicPr>
            <a:picLocks noChangeAspect="1" noChangeArrowheads="1"/>
          </p:cNvPicPr>
          <p:nvPr/>
        </p:nvPicPr>
        <p:blipFill>
          <a:blip r:embed="rId2"/>
          <a:srcRect/>
          <a:stretch>
            <a:fillRect/>
          </a:stretch>
        </p:blipFill>
        <p:spPr bwMode="auto">
          <a:xfrm>
            <a:off x="7054850" y="4429125"/>
            <a:ext cx="1731963" cy="2184400"/>
          </a:xfrm>
          <a:prstGeom prst="rect">
            <a:avLst/>
          </a:prstGeom>
          <a:noFill/>
          <a:ln w="9525">
            <a:noFill/>
            <a:miter lim="800000"/>
            <a:headEnd/>
            <a:tailEnd/>
          </a:ln>
        </p:spPr>
      </p:pic>
      <p:pic>
        <p:nvPicPr>
          <p:cNvPr id="22531" name="Picture 2" descr="C:\Users\Antonio\Desktop\SUPRA\Varios Supra\Municipio Libertador barrido.png"/>
          <p:cNvPicPr>
            <a:picLocks noChangeAspect="1" noChangeArrowheads="1"/>
          </p:cNvPicPr>
          <p:nvPr/>
        </p:nvPicPr>
        <p:blipFill>
          <a:blip r:embed="rId3"/>
          <a:srcRect/>
          <a:stretch>
            <a:fillRect/>
          </a:stretch>
        </p:blipFill>
        <p:spPr bwMode="auto">
          <a:xfrm>
            <a:off x="3714750" y="1528763"/>
            <a:ext cx="4786312" cy="3324225"/>
          </a:xfrm>
          <a:prstGeom prst="rect">
            <a:avLst/>
          </a:prstGeom>
          <a:noFill/>
          <a:ln w="9525">
            <a:noFill/>
            <a:miter lim="800000"/>
            <a:headEnd/>
            <a:tailEnd/>
          </a:ln>
        </p:spPr>
      </p:pic>
      <p:sp>
        <p:nvSpPr>
          <p:cNvPr id="19" name="18 Rectángulo redondeado"/>
          <p:cNvSpPr/>
          <p:nvPr/>
        </p:nvSpPr>
        <p:spPr>
          <a:xfrm>
            <a:off x="2214547" y="1000108"/>
            <a:ext cx="2071702" cy="1030287"/>
          </a:xfrm>
          <a:prstGeom prst="roundRect">
            <a:avLst/>
          </a:prstGeom>
          <a:solidFill>
            <a:srgbClr val="FFCC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ZONA 1 </a:t>
            </a:r>
            <a:r>
              <a:rPr lang="es-VE"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146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7-23 </a:t>
            </a:r>
            <a:r>
              <a:rPr lang="es-VE" sz="1000" b="1" dirty="0">
                <a:solidFill>
                  <a:schemeClr val="accent1">
                    <a:lumMod val="50000"/>
                  </a:schemeClr>
                </a:solidFill>
                <a:latin typeface="Arial" pitchFamily="34" charset="0"/>
                <a:cs typeface="Arial" pitchFamily="34" charset="0"/>
              </a:rPr>
              <a:t>de </a:t>
            </a:r>
            <a:r>
              <a:rPr lang="es-VE" sz="1000" b="1" dirty="0" smtClean="0">
                <a:solidFill>
                  <a:schemeClr val="accent1">
                    <a:lumMod val="50000"/>
                  </a:schemeClr>
                </a:solidFill>
                <a:latin typeface="Arial" pitchFamily="34" charset="0"/>
                <a:cs typeface="Arial" pitchFamily="34" charset="0"/>
              </a:rPr>
              <a:t>Enero:     </a:t>
            </a:r>
            <a:r>
              <a:rPr lang="es-VE" sz="1000" dirty="0" smtClean="0">
                <a:solidFill>
                  <a:schemeClr val="accent1">
                    <a:lumMod val="50000"/>
                  </a:schemeClr>
                </a:solidFill>
                <a:latin typeface="Arial" pitchFamily="34" charset="0"/>
                <a:cs typeface="Arial" pitchFamily="34" charset="0"/>
              </a:rPr>
              <a:t>23 sectores</a:t>
            </a:r>
            <a:r>
              <a:rPr lang="es-VE" sz="1000" b="1" dirty="0" smtClean="0">
                <a:solidFill>
                  <a:schemeClr val="accent1">
                    <a:lumMod val="50000"/>
                  </a:schemeClr>
                </a:solidFill>
                <a:latin typeface="Arial" pitchFamily="34" charset="0"/>
                <a:cs typeface="Arial" pitchFamily="34" charset="0"/>
              </a:rPr>
              <a:t>  </a:t>
            </a:r>
            <a:endParaRPr lang="es-VE" sz="1000" b="1"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6-Sucre </a:t>
            </a:r>
            <a:r>
              <a:rPr lang="es-VE" sz="1000" b="1" dirty="0">
                <a:solidFill>
                  <a:schemeClr val="accent1">
                    <a:lumMod val="50000"/>
                  </a:schemeClr>
                </a:solidFill>
                <a:latin typeface="Arial" pitchFamily="34" charset="0"/>
                <a:cs typeface="Arial" pitchFamily="34" charset="0"/>
              </a:rPr>
              <a:t>(06</a:t>
            </a:r>
            <a:r>
              <a:rPr lang="es-VE" sz="1000" b="1" dirty="0" smtClean="0">
                <a:solidFill>
                  <a:schemeClr val="accent1">
                    <a:lumMod val="50000"/>
                  </a:schemeClr>
                </a:solidFill>
                <a:latin typeface="Arial" pitchFamily="34" charset="0"/>
                <a:cs typeface="Arial" pitchFamily="34" charset="0"/>
              </a:rPr>
              <a:t>):</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90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8-La </a:t>
            </a:r>
            <a:r>
              <a:rPr lang="es-VE" sz="1000" b="1" dirty="0">
                <a:solidFill>
                  <a:schemeClr val="accent1">
                    <a:lumMod val="50000"/>
                  </a:schemeClr>
                </a:solidFill>
                <a:latin typeface="Arial" pitchFamily="34" charset="0"/>
                <a:cs typeface="Arial" pitchFamily="34" charset="0"/>
              </a:rPr>
              <a:t>Pastora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33 sectores</a:t>
            </a:r>
            <a:endParaRPr lang="es-VE" sz="1000" dirty="0">
              <a:solidFill>
                <a:schemeClr val="accent1">
                  <a:lumMod val="50000"/>
                </a:schemeClr>
              </a:solidFill>
              <a:latin typeface="Arial" pitchFamily="34" charset="0"/>
              <a:cs typeface="Arial" pitchFamily="34" charset="0"/>
            </a:endParaRPr>
          </a:p>
        </p:txBody>
      </p:sp>
      <p:sp>
        <p:nvSpPr>
          <p:cNvPr id="16" name="15 Rectángulo redondeado"/>
          <p:cNvSpPr/>
          <p:nvPr/>
        </p:nvSpPr>
        <p:spPr>
          <a:xfrm>
            <a:off x="1214415" y="2285992"/>
            <a:ext cx="2071701" cy="1412875"/>
          </a:xfrm>
          <a:prstGeom prst="roundRect">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ZONA 2 </a:t>
            </a:r>
            <a:r>
              <a:rPr lang="es-VE" sz="1000" dirty="0" smtClean="0">
                <a:solidFill>
                  <a:schemeClr val="accent1">
                    <a:lumMod val="50000"/>
                  </a:schemeClr>
                </a:solidFill>
                <a:latin typeface="Arial" pitchFamily="34" charset="0"/>
                <a:cs typeface="Arial" pitchFamily="34" charset="0"/>
              </a:rPr>
              <a:t>183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9-Junquito:</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13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3-Caricuao :</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28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1-Antimano: </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24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4-La Vega:</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44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2-Macarao:       </a:t>
            </a:r>
            <a:r>
              <a:rPr lang="es-VE" sz="1000" dirty="0" smtClean="0">
                <a:solidFill>
                  <a:schemeClr val="accent1">
                    <a:lumMod val="50000"/>
                  </a:schemeClr>
                </a:solidFill>
                <a:latin typeface="Arial" pitchFamily="34" charset="0"/>
                <a:cs typeface="Arial" pitchFamily="34" charset="0"/>
              </a:rPr>
              <a:t>15 sectores</a:t>
            </a:r>
            <a:endParaRPr lang="es-VE" sz="8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pitchFamily="34" charset="0"/>
                <a:cs typeface="Arial" pitchFamily="34" charset="0"/>
              </a:rPr>
              <a:t>5-Paraiso:</a:t>
            </a:r>
            <a:r>
              <a:rPr lang="es-VE" sz="1000" b="1" dirty="0">
                <a:solidFill>
                  <a:schemeClr val="accent1">
                    <a:lumMod val="50000"/>
                  </a:schemeClr>
                </a:solidFill>
                <a:latin typeface="Arial" pitchFamily="34" charset="0"/>
                <a:cs typeface="Arial" pitchFamily="34" charset="0"/>
              </a:rPr>
              <a:t>	</a:t>
            </a:r>
            <a:r>
              <a:rPr lang="es-VE" sz="1000"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59 sectores</a:t>
            </a:r>
            <a:endParaRPr lang="es-VE" sz="1000" dirty="0">
              <a:solidFill>
                <a:schemeClr val="accent1">
                  <a:lumMod val="50000"/>
                </a:schemeClr>
              </a:solidFill>
              <a:latin typeface="Arial" pitchFamily="34" charset="0"/>
              <a:cs typeface="Arial" pitchFamily="34" charset="0"/>
            </a:endParaRPr>
          </a:p>
        </p:txBody>
      </p:sp>
      <p:sp>
        <p:nvSpPr>
          <p:cNvPr id="21" name="20 Rectángulo redondeado"/>
          <p:cNvSpPr/>
          <p:nvPr/>
        </p:nvSpPr>
        <p:spPr>
          <a:xfrm>
            <a:off x="709329" y="3957638"/>
            <a:ext cx="2362473" cy="1790700"/>
          </a:xfrm>
          <a:prstGeom prst="roundRect">
            <a:avLst/>
          </a:prstGeom>
          <a:solidFill>
            <a:srgbClr val="CC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ZONA 3 </a:t>
            </a:r>
            <a:r>
              <a:rPr lang="es-VE"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182 sectores</a:t>
            </a:r>
            <a:endParaRPr lang="es-VE" sz="1000" dirty="0">
              <a:solidFill>
                <a:schemeClr val="accent1">
                  <a:lumMod val="50000"/>
                </a:schemeClr>
              </a:solidFill>
              <a:latin typeface="Arial" pitchFamily="34" charset="0"/>
              <a:cs typeface="Arial" pitchFamily="34" charset="0"/>
            </a:endParaRPr>
          </a:p>
          <a:p>
            <a:pPr fontAlgn="auto">
              <a:spcBef>
                <a:spcPts val="0"/>
              </a:spcBef>
              <a:spcAft>
                <a:spcPts val="0"/>
              </a:spcAft>
              <a:defRPr/>
            </a:pPr>
            <a:r>
              <a:rPr lang="es-VE" sz="1000" b="1" dirty="0" smtClean="0">
                <a:solidFill>
                  <a:schemeClr val="accent1">
                    <a:lumMod val="50000"/>
                  </a:schemeClr>
                </a:solidFill>
                <a:latin typeface="Arial"/>
              </a:rPr>
              <a:t>16-San Bernardino:   </a:t>
            </a:r>
            <a:r>
              <a:rPr lang="es-VE" sz="1000" dirty="0" smtClean="0">
                <a:solidFill>
                  <a:schemeClr val="accent1">
                    <a:lumMod val="50000"/>
                  </a:schemeClr>
                </a:solidFill>
                <a:latin typeface="Arial"/>
              </a:rPr>
              <a:t>21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14-Santa Rosalía:      </a:t>
            </a:r>
            <a:r>
              <a:rPr lang="es-VE" sz="1000" dirty="0" smtClean="0">
                <a:solidFill>
                  <a:schemeClr val="accent1">
                    <a:lumMod val="50000"/>
                  </a:schemeClr>
                </a:solidFill>
                <a:latin typeface="Arial"/>
              </a:rPr>
              <a:t>20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18-San Juan:</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34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19-Catedral :</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16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22-Altagracia:            </a:t>
            </a:r>
            <a:r>
              <a:rPr lang="es-VE" sz="1000" dirty="0" smtClean="0">
                <a:solidFill>
                  <a:schemeClr val="accent1">
                    <a:lumMod val="50000"/>
                  </a:schemeClr>
                </a:solidFill>
                <a:latin typeface="Arial"/>
              </a:rPr>
              <a:t>26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20-Santa Teresa</a:t>
            </a:r>
            <a:r>
              <a:rPr lang="es-VE" sz="1000" b="1" dirty="0" smtClean="0">
                <a:solidFill>
                  <a:schemeClr val="accent1">
                    <a:lumMod val="50000"/>
                  </a:schemeClr>
                </a:solidFill>
                <a:latin typeface="Arial"/>
                <a:sym typeface="Wingdings" pitchFamily="2" charset="2"/>
              </a:rPr>
              <a:t>:</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12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18-San </a:t>
            </a:r>
            <a:r>
              <a:rPr lang="es-VE" sz="1000" b="1" dirty="0">
                <a:solidFill>
                  <a:schemeClr val="accent1">
                    <a:lumMod val="50000"/>
                  </a:schemeClr>
                </a:solidFill>
                <a:latin typeface="Arial"/>
              </a:rPr>
              <a:t>José </a:t>
            </a:r>
            <a:r>
              <a:rPr lang="es-VE" sz="1000" b="1" dirty="0" smtClean="0">
                <a:solidFill>
                  <a:schemeClr val="accent1">
                    <a:lumMod val="50000"/>
                  </a:schemeClr>
                </a:solidFill>
                <a:latin typeface="Arial"/>
              </a:rPr>
              <a:t>:</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17  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17-Candelaria:            </a:t>
            </a:r>
            <a:r>
              <a:rPr lang="es-VE" sz="1000" dirty="0" smtClean="0">
                <a:solidFill>
                  <a:schemeClr val="accent1">
                    <a:lumMod val="50000"/>
                  </a:schemeClr>
                </a:solidFill>
                <a:latin typeface="Arial"/>
              </a:rPr>
              <a:t>36  sectores</a:t>
            </a:r>
            <a:endParaRPr lang="es-VE" sz="1000" dirty="0">
              <a:solidFill>
                <a:schemeClr val="accent1">
                  <a:lumMod val="50000"/>
                </a:schemeClr>
              </a:solidFill>
              <a:latin typeface="Arial" pitchFamily="34" charset="0"/>
              <a:cs typeface="Arial" pitchFamily="34" charset="0"/>
            </a:endParaRPr>
          </a:p>
        </p:txBody>
      </p:sp>
      <p:sp>
        <p:nvSpPr>
          <p:cNvPr id="22" name="21 Rectángulo redondeado"/>
          <p:cNvSpPr/>
          <p:nvPr/>
        </p:nvSpPr>
        <p:spPr>
          <a:xfrm>
            <a:off x="3714751" y="5357813"/>
            <a:ext cx="2428886" cy="1295400"/>
          </a:xfrm>
          <a:prstGeom prst="roundRect">
            <a:avLst/>
          </a:prstGeom>
          <a:solidFill>
            <a:srgbClr val="CC99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ZONA 4 </a:t>
            </a:r>
            <a:r>
              <a:rPr lang="es-VE" b="1" dirty="0" smtClean="0">
                <a:solidFill>
                  <a:schemeClr val="accent1">
                    <a:lumMod val="50000"/>
                  </a:schemeClr>
                </a:solidFill>
                <a:latin typeface="Arial" pitchFamily="34" charset="0"/>
                <a:cs typeface="Arial" pitchFamily="34" charset="0"/>
              </a:rPr>
              <a:t>   </a:t>
            </a:r>
            <a:r>
              <a:rPr lang="es-VE" sz="1000" dirty="0" smtClean="0">
                <a:solidFill>
                  <a:schemeClr val="accent1">
                    <a:lumMod val="50000"/>
                  </a:schemeClr>
                </a:solidFill>
                <a:latin typeface="Arial" pitchFamily="34" charset="0"/>
                <a:cs typeface="Arial" pitchFamily="34" charset="0"/>
              </a:rPr>
              <a:t>246 sectores</a:t>
            </a:r>
            <a:endParaRPr lang="es-VE" sz="1000" b="1" dirty="0">
              <a:solidFill>
                <a:schemeClr val="accent1">
                  <a:lumMod val="50000"/>
                </a:schemeClr>
              </a:solidFill>
              <a:latin typeface="Arial" pitchFamily="34" charset="0"/>
              <a:cs typeface="Arial" pitchFamily="34" charset="0"/>
            </a:endParaRPr>
          </a:p>
          <a:p>
            <a:pPr fontAlgn="b">
              <a:spcBef>
                <a:spcPts val="0"/>
              </a:spcBef>
              <a:spcAft>
                <a:spcPts val="0"/>
              </a:spcAft>
              <a:defRPr/>
            </a:pPr>
            <a:r>
              <a:rPr lang="es-VE" sz="1000" b="1" dirty="0" smtClean="0">
                <a:solidFill>
                  <a:schemeClr val="accent1">
                    <a:lumMod val="50000"/>
                  </a:schemeClr>
                </a:solidFill>
                <a:latin typeface="Arial"/>
              </a:rPr>
              <a:t>10-EL </a:t>
            </a:r>
            <a:r>
              <a:rPr lang="es-VE" sz="1000" b="1" dirty="0">
                <a:solidFill>
                  <a:schemeClr val="accent1">
                    <a:lumMod val="50000"/>
                  </a:schemeClr>
                </a:solidFill>
                <a:latin typeface="Arial"/>
              </a:rPr>
              <a:t>Valle </a:t>
            </a:r>
            <a:r>
              <a:rPr lang="es-VE" sz="1000" b="1" dirty="0" smtClean="0">
                <a:solidFill>
                  <a:schemeClr val="accent1">
                    <a:lumMod val="50000"/>
                  </a:schemeClr>
                </a:solidFill>
                <a:latin typeface="Arial"/>
              </a:rPr>
              <a:t>:</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32</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sectores</a:t>
            </a:r>
            <a:endParaRPr lang="es-VE" sz="1000" dirty="0">
              <a:solidFill>
                <a:schemeClr val="accent1">
                  <a:lumMod val="50000"/>
                </a:schemeClr>
              </a:solidFill>
              <a:latin typeface="Arial"/>
            </a:endParaRPr>
          </a:p>
          <a:p>
            <a:pPr fontAlgn="b">
              <a:spcBef>
                <a:spcPts val="0"/>
              </a:spcBef>
              <a:spcAft>
                <a:spcPts val="0"/>
              </a:spcAft>
              <a:defRPr/>
            </a:pPr>
            <a:r>
              <a:rPr lang="es-VE" sz="1000" b="1" dirty="0" smtClean="0">
                <a:solidFill>
                  <a:schemeClr val="accent1">
                    <a:lumMod val="50000"/>
                  </a:schemeClr>
                </a:solidFill>
                <a:latin typeface="Arial"/>
              </a:rPr>
              <a:t>11-Coche :</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23</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sectores</a:t>
            </a:r>
            <a:endParaRPr lang="es-VE" sz="1000" dirty="0">
              <a:solidFill>
                <a:schemeClr val="accent1">
                  <a:lumMod val="50000"/>
                </a:schemeClr>
              </a:solidFill>
              <a:latin typeface="Arial"/>
            </a:endParaRPr>
          </a:p>
          <a:p>
            <a:pPr fontAlgn="b">
              <a:spcBef>
                <a:spcPts val="0"/>
              </a:spcBef>
              <a:spcAft>
                <a:spcPts val="0"/>
              </a:spcAft>
              <a:defRPr/>
            </a:pPr>
            <a:r>
              <a:rPr lang="es-VE" sz="1000" b="1" dirty="0" smtClean="0">
                <a:solidFill>
                  <a:schemeClr val="accent1">
                    <a:lumMod val="50000"/>
                  </a:schemeClr>
                </a:solidFill>
                <a:latin typeface="Arial"/>
              </a:rPr>
              <a:t>13-San </a:t>
            </a:r>
            <a:r>
              <a:rPr lang="es-VE" sz="1000" b="1" dirty="0">
                <a:solidFill>
                  <a:schemeClr val="accent1">
                    <a:lumMod val="50000"/>
                  </a:schemeClr>
                </a:solidFill>
                <a:latin typeface="Arial"/>
              </a:rPr>
              <a:t>Agustín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20</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sectores</a:t>
            </a:r>
            <a:endParaRPr lang="es-VE" sz="1000" dirty="0">
              <a:solidFill>
                <a:schemeClr val="accent1">
                  <a:lumMod val="50000"/>
                </a:schemeClr>
              </a:solidFill>
              <a:latin typeface="Arial"/>
            </a:endParaRPr>
          </a:p>
          <a:p>
            <a:pPr fontAlgn="b">
              <a:spcBef>
                <a:spcPts val="0"/>
              </a:spcBef>
              <a:spcAft>
                <a:spcPts val="0"/>
              </a:spcAft>
              <a:defRPr/>
            </a:pPr>
            <a:r>
              <a:rPr lang="es-VE" sz="1000" b="1" dirty="0" smtClean="0">
                <a:solidFill>
                  <a:schemeClr val="accent1">
                    <a:lumMod val="50000"/>
                  </a:schemeClr>
                </a:solidFill>
                <a:latin typeface="Arial"/>
              </a:rPr>
              <a:t>15-El Recreo:</a:t>
            </a:r>
            <a:r>
              <a:rPr lang="es-VE" sz="1000" b="1" dirty="0">
                <a:solidFill>
                  <a:schemeClr val="accent1">
                    <a:lumMod val="50000"/>
                  </a:schemeClr>
                </a:solidFill>
                <a:latin typeface="Arial"/>
              </a:rPr>
              <a:t>	</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97</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sectores</a:t>
            </a:r>
            <a:endParaRPr lang="es-VE" sz="1000" dirty="0">
              <a:solidFill>
                <a:schemeClr val="accent1">
                  <a:lumMod val="50000"/>
                </a:schemeClr>
              </a:solidFill>
              <a:latin typeface="Arial"/>
            </a:endParaRPr>
          </a:p>
          <a:p>
            <a:pPr fontAlgn="auto">
              <a:spcBef>
                <a:spcPts val="0"/>
              </a:spcBef>
              <a:spcAft>
                <a:spcPts val="0"/>
              </a:spcAft>
              <a:defRPr/>
            </a:pPr>
            <a:r>
              <a:rPr lang="es-VE" sz="1000" b="1" dirty="0" smtClean="0">
                <a:solidFill>
                  <a:schemeClr val="accent1">
                    <a:lumMod val="50000"/>
                  </a:schemeClr>
                </a:solidFill>
                <a:latin typeface="Arial"/>
              </a:rPr>
              <a:t>12-San Pedro:        </a:t>
            </a:r>
            <a:r>
              <a:rPr lang="es-VE" sz="1000" dirty="0" smtClean="0">
                <a:solidFill>
                  <a:schemeClr val="accent1">
                    <a:lumMod val="50000"/>
                  </a:schemeClr>
                </a:solidFill>
                <a:latin typeface="Arial"/>
              </a:rPr>
              <a:t>74</a:t>
            </a:r>
            <a:r>
              <a:rPr lang="es-VE" sz="1000" b="1" dirty="0" smtClean="0">
                <a:solidFill>
                  <a:schemeClr val="accent1">
                    <a:lumMod val="50000"/>
                  </a:schemeClr>
                </a:solidFill>
                <a:latin typeface="Arial"/>
              </a:rPr>
              <a:t>  </a:t>
            </a:r>
            <a:r>
              <a:rPr lang="es-VE" sz="1000" dirty="0" smtClean="0">
                <a:solidFill>
                  <a:schemeClr val="accent1">
                    <a:lumMod val="50000"/>
                  </a:schemeClr>
                </a:solidFill>
                <a:latin typeface="Arial"/>
              </a:rPr>
              <a:t>sectores</a:t>
            </a:r>
            <a:endParaRPr lang="es-VE" sz="1000" dirty="0">
              <a:solidFill>
                <a:schemeClr val="accent1">
                  <a:lumMod val="50000"/>
                </a:schemeClr>
              </a:solidFill>
              <a:latin typeface="Arial" pitchFamily="34" charset="0"/>
              <a:cs typeface="Arial" pitchFamily="34" charset="0"/>
            </a:endParaRPr>
          </a:p>
        </p:txBody>
      </p:sp>
      <p:sp>
        <p:nvSpPr>
          <p:cNvPr id="22538" name="9 Rectángulo"/>
          <p:cNvSpPr>
            <a:spLocks noChangeArrowheads="1"/>
          </p:cNvSpPr>
          <p:nvPr/>
        </p:nvSpPr>
        <p:spPr bwMode="auto">
          <a:xfrm>
            <a:off x="2071670" y="428604"/>
            <a:ext cx="5002781" cy="338554"/>
          </a:xfrm>
          <a:prstGeom prst="rect">
            <a:avLst/>
          </a:prstGeom>
          <a:noFill/>
          <a:ln w="9525">
            <a:noFill/>
            <a:miter lim="800000"/>
            <a:headEnd/>
            <a:tailEnd/>
          </a:ln>
        </p:spPr>
        <p:txBody>
          <a:bodyPr wrap="none">
            <a:spAutoFit/>
          </a:bodyPr>
          <a:lstStyle/>
          <a:p>
            <a:pPr algn="ctr"/>
            <a:r>
              <a:rPr lang="es-ES" sz="1600" b="1" dirty="0" smtClean="0">
                <a:solidFill>
                  <a:srgbClr val="003300"/>
                </a:solidFill>
                <a:latin typeface="Arial" pitchFamily="34" charset="0"/>
              </a:rPr>
              <a:t>SERVICIO </a:t>
            </a:r>
            <a:r>
              <a:rPr lang="es-ES" sz="1600" b="1" dirty="0">
                <a:solidFill>
                  <a:srgbClr val="003300"/>
                </a:solidFill>
                <a:latin typeface="Arial" pitchFamily="34" charset="0"/>
              </a:rPr>
              <a:t>DE BARRIDO </a:t>
            </a:r>
            <a:r>
              <a:rPr lang="es-ES" sz="1600" dirty="0">
                <a:solidFill>
                  <a:srgbClr val="003300"/>
                </a:solidFill>
                <a:latin typeface="Arial" pitchFamily="34" charset="0"/>
              </a:rPr>
              <a:t>(</a:t>
            </a:r>
            <a:r>
              <a:rPr lang="es-ES" sz="1600" dirty="0" smtClean="0">
                <a:solidFill>
                  <a:srgbClr val="003300"/>
                </a:solidFill>
                <a:latin typeface="Arial" pitchFamily="34" charset="0"/>
              </a:rPr>
              <a:t>757 </a:t>
            </a:r>
            <a:r>
              <a:rPr lang="es-ES" sz="1600" dirty="0">
                <a:solidFill>
                  <a:srgbClr val="003300"/>
                </a:solidFill>
                <a:latin typeface="Arial" pitchFamily="34" charset="0"/>
              </a:rPr>
              <a:t>sectores de barrido)</a:t>
            </a:r>
          </a:p>
        </p:txBody>
      </p:sp>
    </p:spTree>
    <p:extLst>
      <p:ext uri="{BB962C8B-B14F-4D97-AF65-F5344CB8AC3E}">
        <p14:creationId xmlns:p14="http://schemas.microsoft.com/office/powerpoint/2010/main" val="3194383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754988" y="1707190"/>
            <a:ext cx="2571750"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MOTOBARRIDO </a:t>
            </a:r>
          </a:p>
          <a:p>
            <a:pPr fontAlgn="auto">
              <a:spcBef>
                <a:spcPts val="0"/>
              </a:spcBef>
              <a:spcAft>
                <a:spcPts val="0"/>
              </a:spcAft>
              <a:defRPr/>
            </a:pPr>
            <a:r>
              <a:rPr lang="es-VE" sz="1000" b="1" dirty="0">
                <a:solidFill>
                  <a:schemeClr val="accent1">
                    <a:lumMod val="50000"/>
                  </a:schemeClr>
                </a:solidFill>
                <a:latin typeface="Arial" pitchFamily="34" charset="0"/>
                <a:cs typeface="Arial" pitchFamily="34" charset="0"/>
              </a:rPr>
              <a:t>(29 rutas, </a:t>
            </a:r>
            <a:r>
              <a:rPr lang="es-VE" sz="1000" b="1" dirty="0">
                <a:solidFill>
                  <a:schemeClr val="accent1">
                    <a:lumMod val="50000"/>
                  </a:schemeClr>
                </a:solidFill>
                <a:latin typeface="Times New Roman" pitchFamily="18" charset="0"/>
                <a:cs typeface="Times New Roman" pitchFamily="18" charset="0"/>
              </a:rPr>
              <a:t>3.625 kg/día)</a:t>
            </a:r>
            <a:endParaRPr lang="es-VE" sz="1000" b="1" dirty="0">
              <a:solidFill>
                <a:schemeClr val="accent1">
                  <a:lumMod val="50000"/>
                </a:schemeClr>
              </a:solidFill>
              <a:latin typeface="Arial" pitchFamily="34" charset="0"/>
              <a:cs typeface="Arial" pitchFamily="34" charset="0"/>
            </a:endParaRPr>
          </a:p>
        </p:txBody>
      </p:sp>
      <p:sp>
        <p:nvSpPr>
          <p:cNvPr id="15" name="14 Rectángulo redondeado"/>
          <p:cNvSpPr/>
          <p:nvPr/>
        </p:nvSpPr>
        <p:spPr>
          <a:xfrm>
            <a:off x="4826926" y="1707190"/>
            <a:ext cx="2571750"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DESECHOS </a:t>
            </a:r>
          </a:p>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BIOINFECCIOSOS </a:t>
            </a:r>
          </a:p>
          <a:p>
            <a:pPr fontAlgn="auto">
              <a:spcBef>
                <a:spcPts val="0"/>
              </a:spcBef>
              <a:spcAft>
                <a:spcPts val="0"/>
              </a:spcAft>
              <a:defRPr/>
            </a:pPr>
            <a:r>
              <a:rPr lang="es-VE" sz="1000" b="1" dirty="0">
                <a:solidFill>
                  <a:schemeClr val="accent1">
                    <a:lumMod val="50000"/>
                  </a:schemeClr>
                </a:solidFill>
                <a:latin typeface="Arial" pitchFamily="34" charset="0"/>
                <a:cs typeface="Arial" pitchFamily="34" charset="0"/>
              </a:rPr>
              <a:t>(26 rutas, </a:t>
            </a:r>
            <a:r>
              <a:rPr lang="es-VE" sz="1000" b="1" dirty="0">
                <a:solidFill>
                  <a:schemeClr val="accent1">
                    <a:lumMod val="50000"/>
                  </a:schemeClr>
                </a:solidFill>
                <a:latin typeface="Times New Roman" pitchFamily="18" charset="0"/>
                <a:cs typeface="Times New Roman" pitchFamily="18" charset="0"/>
              </a:rPr>
              <a:t>5.000 </a:t>
            </a:r>
            <a:r>
              <a:rPr lang="es-VE" sz="1000" b="1" dirty="0" smtClean="0">
                <a:solidFill>
                  <a:schemeClr val="accent1">
                    <a:lumMod val="50000"/>
                  </a:schemeClr>
                </a:solidFill>
                <a:latin typeface="Times New Roman" pitchFamily="18" charset="0"/>
                <a:cs typeface="Times New Roman" pitchFamily="18" charset="0"/>
              </a:rPr>
              <a:t>kg/día</a:t>
            </a:r>
            <a:r>
              <a:rPr lang="es-VE" sz="1000" b="1" dirty="0">
                <a:solidFill>
                  <a:schemeClr val="accent1">
                    <a:lumMod val="50000"/>
                  </a:schemeClr>
                </a:solidFill>
                <a:latin typeface="Times New Roman" pitchFamily="18" charset="0"/>
                <a:cs typeface="Times New Roman" pitchFamily="18" charset="0"/>
              </a:rPr>
              <a:t>)</a:t>
            </a:r>
            <a:endParaRPr lang="es-VE" sz="1000" b="1" dirty="0">
              <a:solidFill>
                <a:schemeClr val="accent1">
                  <a:lumMod val="50000"/>
                </a:schemeClr>
              </a:solidFill>
              <a:latin typeface="Arial" pitchFamily="34" charset="0"/>
              <a:cs typeface="Arial" pitchFamily="34" charset="0"/>
            </a:endParaRPr>
          </a:p>
        </p:txBody>
      </p:sp>
      <p:sp>
        <p:nvSpPr>
          <p:cNvPr id="20" name="19 Rectángulo redondeado"/>
          <p:cNvSpPr/>
          <p:nvPr/>
        </p:nvSpPr>
        <p:spPr>
          <a:xfrm>
            <a:off x="2612363" y="3850315"/>
            <a:ext cx="2571750"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VE" b="1" dirty="0">
                <a:solidFill>
                  <a:schemeClr val="accent1">
                    <a:lumMod val="50000"/>
                  </a:schemeClr>
                </a:solidFill>
                <a:latin typeface="Arial" pitchFamily="34" charset="0"/>
                <a:cs typeface="Arial" pitchFamily="34" charset="0"/>
              </a:rPr>
              <a:t>RESIDUOS REUTILIZABLES </a:t>
            </a:r>
          </a:p>
          <a:p>
            <a:pPr fontAlgn="auto">
              <a:spcBef>
                <a:spcPts val="0"/>
              </a:spcBef>
              <a:spcAft>
                <a:spcPts val="0"/>
              </a:spcAft>
              <a:defRPr/>
            </a:pPr>
            <a:r>
              <a:rPr lang="es-VE" sz="1000" b="1" dirty="0">
                <a:solidFill>
                  <a:schemeClr val="accent1">
                    <a:lumMod val="50000"/>
                  </a:schemeClr>
                </a:solidFill>
                <a:latin typeface="Arial" pitchFamily="34" charset="0"/>
                <a:cs typeface="Arial" pitchFamily="34" charset="0"/>
              </a:rPr>
              <a:t>(5 rutas, </a:t>
            </a:r>
            <a:r>
              <a:rPr lang="es-VE" sz="1000" b="1" dirty="0">
                <a:solidFill>
                  <a:schemeClr val="accent1">
                    <a:lumMod val="50000"/>
                  </a:schemeClr>
                </a:solidFill>
                <a:latin typeface="Times New Roman" pitchFamily="18" charset="0"/>
                <a:cs typeface="Times New Roman" pitchFamily="18" charset="0"/>
              </a:rPr>
              <a:t>5.000 </a:t>
            </a:r>
            <a:r>
              <a:rPr lang="es-VE" sz="1000" b="1" dirty="0" smtClean="0">
                <a:solidFill>
                  <a:schemeClr val="accent1">
                    <a:lumMod val="50000"/>
                  </a:schemeClr>
                </a:solidFill>
                <a:latin typeface="Times New Roman" pitchFamily="18" charset="0"/>
                <a:cs typeface="Times New Roman" pitchFamily="18" charset="0"/>
              </a:rPr>
              <a:t>kg/día</a:t>
            </a:r>
            <a:r>
              <a:rPr lang="es-VE" sz="1000" b="1" dirty="0">
                <a:solidFill>
                  <a:schemeClr val="accent1">
                    <a:lumMod val="50000"/>
                  </a:schemeClr>
                </a:solidFill>
                <a:latin typeface="Times New Roman" pitchFamily="18" charset="0"/>
                <a:cs typeface="Times New Roman" pitchFamily="18" charset="0"/>
              </a:rPr>
              <a:t>)</a:t>
            </a:r>
            <a:endParaRPr lang="es-VE" sz="1000" b="1" dirty="0">
              <a:solidFill>
                <a:schemeClr val="accent1">
                  <a:lumMod val="50000"/>
                </a:schemeClr>
              </a:solidFill>
              <a:latin typeface="Arial" pitchFamily="34" charset="0"/>
              <a:cs typeface="Arial" pitchFamily="34" charset="0"/>
            </a:endParaRPr>
          </a:p>
        </p:txBody>
      </p:sp>
      <p:sp>
        <p:nvSpPr>
          <p:cNvPr id="14" name="13 CuadroTexto"/>
          <p:cNvSpPr txBox="1"/>
          <p:nvPr/>
        </p:nvSpPr>
        <p:spPr>
          <a:xfrm>
            <a:off x="571500" y="928688"/>
            <a:ext cx="7704138" cy="523220"/>
          </a:xfrm>
          <a:prstGeom prst="rect">
            <a:avLst/>
          </a:prstGeom>
          <a:noFill/>
        </p:spPr>
        <p:txBody>
          <a:bodyPr>
            <a:spAutoFit/>
          </a:bodyPr>
          <a:lstStyle/>
          <a:p>
            <a:pPr algn="just" fontAlgn="auto">
              <a:spcBef>
                <a:spcPts val="0"/>
              </a:spcBef>
              <a:spcAft>
                <a:spcPts val="0"/>
              </a:spcAft>
              <a:defRPr/>
            </a:pPr>
            <a:endParaRPr lang="es-ES" sz="1400" dirty="0">
              <a:solidFill>
                <a:schemeClr val="tx1">
                  <a:lumMod val="95000"/>
                  <a:lumOff val="5000"/>
                </a:schemeClr>
              </a:solidFill>
              <a:latin typeface="Arial" pitchFamily="34" charset="0"/>
            </a:endParaRPr>
          </a:p>
          <a:p>
            <a:pPr algn="just" fontAlgn="auto">
              <a:spcBef>
                <a:spcPts val="0"/>
              </a:spcBef>
              <a:spcAft>
                <a:spcPts val="0"/>
              </a:spcAft>
              <a:defRPr/>
            </a:pPr>
            <a:r>
              <a:rPr lang="es-ES" sz="1400" dirty="0">
                <a:solidFill>
                  <a:schemeClr val="tx1">
                    <a:lumMod val="95000"/>
                    <a:lumOff val="5000"/>
                  </a:schemeClr>
                </a:solidFill>
                <a:latin typeface="Arial" pitchFamily="34" charset="0"/>
              </a:rPr>
              <a:t>        </a:t>
            </a:r>
          </a:p>
        </p:txBody>
      </p:sp>
      <p:pic>
        <p:nvPicPr>
          <p:cNvPr id="23559" name="Picture 3" descr="C:\Users\Antonio\Desktop\Ruta del carton.png"/>
          <p:cNvPicPr>
            <a:picLocks noChangeAspect="1" noChangeArrowheads="1"/>
          </p:cNvPicPr>
          <p:nvPr/>
        </p:nvPicPr>
        <p:blipFill>
          <a:blip r:embed="rId2"/>
          <a:srcRect/>
          <a:stretch>
            <a:fillRect/>
          </a:stretch>
        </p:blipFill>
        <p:spPr bwMode="auto">
          <a:xfrm>
            <a:off x="4255426" y="4242428"/>
            <a:ext cx="2071687" cy="1465262"/>
          </a:xfrm>
          <a:prstGeom prst="rect">
            <a:avLst/>
          </a:prstGeom>
          <a:noFill/>
          <a:ln w="9525">
            <a:noFill/>
            <a:miter lim="800000"/>
            <a:headEnd/>
            <a:tailEnd/>
          </a:ln>
        </p:spPr>
      </p:pic>
      <p:pic>
        <p:nvPicPr>
          <p:cNvPr id="23560" name="Picture 4" descr="C:\Users\Antonio\Desktop\Bioinfecciosos.png"/>
          <p:cNvPicPr>
            <a:picLocks noChangeAspect="1" noChangeArrowheads="1"/>
          </p:cNvPicPr>
          <p:nvPr/>
        </p:nvPicPr>
        <p:blipFill>
          <a:blip r:embed="rId3"/>
          <a:srcRect/>
          <a:stretch>
            <a:fillRect/>
          </a:stretch>
        </p:blipFill>
        <p:spPr bwMode="auto">
          <a:xfrm>
            <a:off x="6184238" y="2180265"/>
            <a:ext cx="2058988" cy="1455738"/>
          </a:xfrm>
          <a:prstGeom prst="rect">
            <a:avLst/>
          </a:prstGeom>
          <a:noFill/>
          <a:ln w="9525">
            <a:noFill/>
            <a:miter lim="800000"/>
            <a:headEnd/>
            <a:tailEnd/>
          </a:ln>
        </p:spPr>
      </p:pic>
      <p:pic>
        <p:nvPicPr>
          <p:cNvPr id="23561" name="Picture 5" descr="C:\Users\Antonio\Desktop\Moto barredora.png"/>
          <p:cNvPicPr>
            <a:picLocks noChangeAspect="1" noChangeArrowheads="1"/>
          </p:cNvPicPr>
          <p:nvPr/>
        </p:nvPicPr>
        <p:blipFill>
          <a:blip r:embed="rId4"/>
          <a:srcRect/>
          <a:stretch>
            <a:fillRect/>
          </a:stretch>
        </p:blipFill>
        <p:spPr bwMode="auto">
          <a:xfrm>
            <a:off x="2183738" y="2064378"/>
            <a:ext cx="1919288" cy="1357312"/>
          </a:xfrm>
          <a:prstGeom prst="rect">
            <a:avLst/>
          </a:prstGeom>
          <a:noFill/>
          <a:ln w="9525">
            <a:noFill/>
            <a:miter lim="800000"/>
            <a:headEnd/>
            <a:tailEnd/>
          </a:ln>
        </p:spPr>
      </p:pic>
      <p:sp>
        <p:nvSpPr>
          <p:cNvPr id="23562" name="10 Rectángulo"/>
          <p:cNvSpPr>
            <a:spLocks noChangeArrowheads="1"/>
          </p:cNvSpPr>
          <p:nvPr/>
        </p:nvSpPr>
        <p:spPr bwMode="auto">
          <a:xfrm>
            <a:off x="2572236" y="594797"/>
            <a:ext cx="4066178" cy="369332"/>
          </a:xfrm>
          <a:prstGeom prst="rect">
            <a:avLst/>
          </a:prstGeom>
          <a:noFill/>
          <a:ln w="9525">
            <a:noFill/>
            <a:miter lim="800000"/>
            <a:headEnd/>
            <a:tailEnd/>
          </a:ln>
        </p:spPr>
        <p:txBody>
          <a:bodyPr wrap="none">
            <a:spAutoFit/>
          </a:bodyPr>
          <a:lstStyle/>
          <a:p>
            <a:pPr algn="ctr"/>
            <a:r>
              <a:rPr lang="es-ES" b="1" dirty="0">
                <a:solidFill>
                  <a:srgbClr val="003300"/>
                </a:solidFill>
                <a:latin typeface="Arial" pitchFamily="34" charset="0"/>
              </a:rPr>
              <a:t>SERVICIOS ESPECIALES </a:t>
            </a:r>
            <a:r>
              <a:rPr lang="es-ES" dirty="0">
                <a:solidFill>
                  <a:srgbClr val="003300"/>
                </a:solidFill>
                <a:latin typeface="Arial" pitchFamily="34" charset="0"/>
              </a:rPr>
              <a:t>(60 rutas)</a:t>
            </a:r>
          </a:p>
        </p:txBody>
      </p:sp>
    </p:spTree>
    <p:extLst>
      <p:ext uri="{BB962C8B-B14F-4D97-AF65-F5344CB8AC3E}">
        <p14:creationId xmlns:p14="http://schemas.microsoft.com/office/powerpoint/2010/main" val="33636677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solidFill>
                <a:schemeClr val="tx1"/>
              </a:solidFill>
            </a:endParaRPr>
          </a:p>
        </p:txBody>
      </p:sp>
      <p:sp>
        <p:nvSpPr>
          <p:cNvPr id="25603" name="5 CuadroTexto"/>
          <p:cNvSpPr txBox="1">
            <a:spLocks noChangeArrowheads="1"/>
          </p:cNvSpPr>
          <p:nvPr/>
        </p:nvSpPr>
        <p:spPr bwMode="auto">
          <a:xfrm rot="-5400000">
            <a:off x="-1358106" y="1431131"/>
            <a:ext cx="3287712"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RECOLECCIÓN</a:t>
            </a:r>
            <a:endParaRPr lang="es-VE" sz="4000">
              <a:solidFill>
                <a:schemeClr val="bg1"/>
              </a:solidFill>
              <a:latin typeface="Arial Black" pitchFamily="34" charset="0"/>
            </a:endParaRPr>
          </a:p>
        </p:txBody>
      </p:sp>
      <p:cxnSp>
        <p:nvCxnSpPr>
          <p:cNvPr id="28" name="33 Conector recto"/>
          <p:cNvCxnSpPr/>
          <p:nvPr/>
        </p:nvCxnSpPr>
        <p:spPr>
          <a:xfrm flipV="1">
            <a:off x="3368675" y="9585325"/>
            <a:ext cx="0" cy="254000"/>
          </a:xfrm>
          <a:prstGeom prst="line">
            <a:avLst/>
          </a:prstGeom>
          <a:ln w="2540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29" name="34 Conector recto"/>
          <p:cNvCxnSpPr/>
          <p:nvPr/>
        </p:nvCxnSpPr>
        <p:spPr>
          <a:xfrm>
            <a:off x="1257300" y="9585325"/>
            <a:ext cx="10810875" cy="0"/>
          </a:xfrm>
          <a:prstGeom prst="line">
            <a:avLst/>
          </a:prstGeom>
          <a:ln w="2540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0" name="35 Conector recto"/>
          <p:cNvCxnSpPr/>
          <p:nvPr/>
        </p:nvCxnSpPr>
        <p:spPr>
          <a:xfrm flipV="1">
            <a:off x="12061825" y="9582150"/>
            <a:ext cx="0" cy="254000"/>
          </a:xfrm>
          <a:prstGeom prst="line">
            <a:avLst/>
          </a:prstGeom>
          <a:ln w="2540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1" name="36 Conector recto"/>
          <p:cNvCxnSpPr/>
          <p:nvPr/>
        </p:nvCxnSpPr>
        <p:spPr>
          <a:xfrm flipV="1">
            <a:off x="7851775" y="9591675"/>
            <a:ext cx="0" cy="254000"/>
          </a:xfrm>
          <a:prstGeom prst="line">
            <a:avLst/>
          </a:prstGeom>
          <a:ln w="2540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32" name="31 Rectángulo redondeado"/>
          <p:cNvSpPr/>
          <p:nvPr/>
        </p:nvSpPr>
        <p:spPr>
          <a:xfrm>
            <a:off x="642910" y="0"/>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Gerencia de Operaciones </a:t>
            </a:r>
          </a:p>
        </p:txBody>
      </p:sp>
      <p:sp>
        <p:nvSpPr>
          <p:cNvPr id="33" name="32 Rectángulo redondeado"/>
          <p:cNvSpPr/>
          <p:nvPr/>
        </p:nvSpPr>
        <p:spPr>
          <a:xfrm>
            <a:off x="1357290" y="1214446"/>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a:t>
            </a:r>
            <a:r>
              <a:rPr lang="es-VE" dirty="0" err="1" smtClean="0">
                <a:solidFill>
                  <a:schemeClr val="tx1"/>
                </a:solidFill>
              </a:rPr>
              <a:t>Bio</a:t>
            </a:r>
            <a:r>
              <a:rPr lang="es-VE" dirty="0" smtClean="0">
                <a:solidFill>
                  <a:schemeClr val="tx1"/>
                </a:solidFill>
              </a:rPr>
              <a:t> infecciosos </a:t>
            </a:r>
            <a:endParaRPr lang="es-VE" dirty="0">
              <a:solidFill>
                <a:schemeClr val="tx1"/>
              </a:solidFill>
            </a:endParaRPr>
          </a:p>
        </p:txBody>
      </p:sp>
      <p:sp>
        <p:nvSpPr>
          <p:cNvPr id="34" name="33 Rectángulo redondeado"/>
          <p:cNvSpPr/>
          <p:nvPr/>
        </p:nvSpPr>
        <p:spPr>
          <a:xfrm>
            <a:off x="3286116" y="1214446"/>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Planta las Mayas </a:t>
            </a:r>
            <a:endParaRPr lang="es-VE" dirty="0">
              <a:solidFill>
                <a:schemeClr val="tx1"/>
              </a:solidFill>
            </a:endParaRPr>
          </a:p>
        </p:txBody>
      </p:sp>
      <p:sp>
        <p:nvSpPr>
          <p:cNvPr id="35" name="34 Rectángulo redondeado"/>
          <p:cNvSpPr/>
          <p:nvPr/>
        </p:nvSpPr>
        <p:spPr>
          <a:xfrm>
            <a:off x="5214942" y="1214446"/>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Barrido</a:t>
            </a:r>
            <a:endParaRPr lang="es-VE" dirty="0">
              <a:solidFill>
                <a:schemeClr val="tx1"/>
              </a:solidFill>
            </a:endParaRPr>
          </a:p>
        </p:txBody>
      </p:sp>
      <p:sp>
        <p:nvSpPr>
          <p:cNvPr id="37" name="36 Rectángulo redondeado"/>
          <p:cNvSpPr/>
          <p:nvPr/>
        </p:nvSpPr>
        <p:spPr>
          <a:xfrm>
            <a:off x="1357290" y="2357454"/>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1 </a:t>
            </a:r>
            <a:endParaRPr lang="es-VE" dirty="0">
              <a:solidFill>
                <a:schemeClr val="tx1"/>
              </a:solidFill>
            </a:endParaRPr>
          </a:p>
        </p:txBody>
      </p:sp>
      <p:sp>
        <p:nvSpPr>
          <p:cNvPr id="38" name="37 Rectángulo redondeado"/>
          <p:cNvSpPr/>
          <p:nvPr/>
        </p:nvSpPr>
        <p:spPr>
          <a:xfrm>
            <a:off x="3357554" y="2357454"/>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2 </a:t>
            </a:r>
            <a:endParaRPr lang="es-VE" dirty="0">
              <a:solidFill>
                <a:schemeClr val="tx1"/>
              </a:solidFill>
            </a:endParaRPr>
          </a:p>
        </p:txBody>
      </p:sp>
      <p:sp>
        <p:nvSpPr>
          <p:cNvPr id="39" name="38 Rectángulo redondeado"/>
          <p:cNvSpPr/>
          <p:nvPr/>
        </p:nvSpPr>
        <p:spPr>
          <a:xfrm>
            <a:off x="5286380" y="2357454"/>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3 </a:t>
            </a:r>
            <a:endParaRPr lang="es-VE" dirty="0">
              <a:solidFill>
                <a:schemeClr val="tx1"/>
              </a:solidFill>
            </a:endParaRPr>
          </a:p>
        </p:txBody>
      </p:sp>
      <p:sp>
        <p:nvSpPr>
          <p:cNvPr id="41" name="40 Rectángulo redondeado"/>
          <p:cNvSpPr/>
          <p:nvPr/>
        </p:nvSpPr>
        <p:spPr>
          <a:xfrm>
            <a:off x="7215206" y="2357454"/>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4 </a:t>
            </a:r>
            <a:endParaRPr lang="es-VE" dirty="0">
              <a:solidFill>
                <a:schemeClr val="tx1"/>
              </a:solidFill>
            </a:endParaRPr>
          </a:p>
        </p:txBody>
      </p:sp>
      <p:sp>
        <p:nvSpPr>
          <p:cNvPr id="42" name="41 Rectángulo redondeado"/>
          <p:cNvSpPr/>
          <p:nvPr/>
        </p:nvSpPr>
        <p:spPr>
          <a:xfrm>
            <a:off x="1357290" y="3929090"/>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5 </a:t>
            </a:r>
            <a:endParaRPr lang="es-VE" dirty="0">
              <a:solidFill>
                <a:schemeClr val="tx1"/>
              </a:solidFill>
            </a:endParaRPr>
          </a:p>
        </p:txBody>
      </p:sp>
      <p:sp>
        <p:nvSpPr>
          <p:cNvPr id="43" name="42 Rectángulo redondeado"/>
          <p:cNvSpPr/>
          <p:nvPr/>
        </p:nvSpPr>
        <p:spPr>
          <a:xfrm>
            <a:off x="3286116" y="3929090"/>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S. Vespertinos </a:t>
            </a:r>
            <a:endParaRPr lang="es-VE" dirty="0">
              <a:solidFill>
                <a:schemeClr val="tx1"/>
              </a:solidFill>
            </a:endParaRPr>
          </a:p>
        </p:txBody>
      </p:sp>
      <p:sp>
        <p:nvSpPr>
          <p:cNvPr id="45" name="44 Rectángulo redondeado"/>
          <p:cNvSpPr/>
          <p:nvPr/>
        </p:nvSpPr>
        <p:spPr>
          <a:xfrm>
            <a:off x="5286380" y="3929090"/>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S. Nocturno Este </a:t>
            </a:r>
            <a:endParaRPr lang="es-VE" dirty="0">
              <a:solidFill>
                <a:schemeClr val="tx1"/>
              </a:solidFill>
            </a:endParaRPr>
          </a:p>
        </p:txBody>
      </p:sp>
      <p:sp>
        <p:nvSpPr>
          <p:cNvPr id="46" name="45 Rectángulo redondeado"/>
          <p:cNvSpPr/>
          <p:nvPr/>
        </p:nvSpPr>
        <p:spPr>
          <a:xfrm>
            <a:off x="7215206" y="3929090"/>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Circuito S. Nocturno oeste </a:t>
            </a:r>
            <a:endParaRPr lang="es-VE" dirty="0">
              <a:solidFill>
                <a:schemeClr val="tx1"/>
              </a:solidFill>
            </a:endParaRPr>
          </a:p>
        </p:txBody>
      </p:sp>
      <p:sp>
        <p:nvSpPr>
          <p:cNvPr id="47" name="46 Rectángulo redondeado"/>
          <p:cNvSpPr/>
          <p:nvPr/>
        </p:nvSpPr>
        <p:spPr>
          <a:xfrm>
            <a:off x="7215206" y="1214446"/>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chemeClr val="tx1"/>
                </a:solidFill>
              </a:rPr>
              <a:t>Coordinación Maquinaria </a:t>
            </a:r>
            <a:endParaRPr lang="es-VE" dirty="0">
              <a:solidFill>
                <a:schemeClr val="tx1"/>
              </a:solidFill>
            </a:endParaRPr>
          </a:p>
        </p:txBody>
      </p:sp>
      <p:sp>
        <p:nvSpPr>
          <p:cNvPr id="49" name="48 Rectángulo redondeado"/>
          <p:cNvSpPr/>
          <p:nvPr/>
        </p:nvSpPr>
        <p:spPr>
          <a:xfrm>
            <a:off x="1285852" y="5643578"/>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ysClr val="windowText" lastClr="000000"/>
                </a:solidFill>
              </a:rPr>
              <a:t>Coordinación Carga Lateral </a:t>
            </a:r>
            <a:endParaRPr lang="es-VE" dirty="0">
              <a:solidFill>
                <a:sysClr val="windowText" lastClr="000000"/>
              </a:solidFill>
            </a:endParaRPr>
          </a:p>
        </p:txBody>
      </p:sp>
      <p:sp>
        <p:nvSpPr>
          <p:cNvPr id="50" name="49 Rectángulo redondeado"/>
          <p:cNvSpPr/>
          <p:nvPr/>
        </p:nvSpPr>
        <p:spPr>
          <a:xfrm>
            <a:off x="3286116" y="5643578"/>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ysClr val="windowText" lastClr="000000"/>
                </a:solidFill>
              </a:rPr>
              <a:t>Coordinación Roll </a:t>
            </a:r>
            <a:r>
              <a:rPr lang="es-VE" dirty="0" err="1" smtClean="0">
                <a:solidFill>
                  <a:sysClr val="windowText" lastClr="000000"/>
                </a:solidFill>
              </a:rPr>
              <a:t>On</a:t>
            </a:r>
            <a:r>
              <a:rPr lang="es-VE" dirty="0" smtClean="0">
                <a:solidFill>
                  <a:sysClr val="windowText" lastClr="000000"/>
                </a:solidFill>
              </a:rPr>
              <a:t>/off </a:t>
            </a:r>
            <a:endParaRPr lang="es-VE" dirty="0">
              <a:solidFill>
                <a:sysClr val="windowText" lastClr="000000"/>
              </a:solidFill>
            </a:endParaRPr>
          </a:p>
        </p:txBody>
      </p:sp>
      <p:sp>
        <p:nvSpPr>
          <p:cNvPr id="51" name="50 Rectángulo redondeado"/>
          <p:cNvSpPr/>
          <p:nvPr/>
        </p:nvSpPr>
        <p:spPr>
          <a:xfrm>
            <a:off x="5214942" y="5643578"/>
            <a:ext cx="1714512" cy="85725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VE" dirty="0" smtClean="0">
                <a:solidFill>
                  <a:sysClr val="windowText" lastClr="000000"/>
                </a:solidFill>
              </a:rPr>
              <a:t>Coordinación Residuos Reutilizables </a:t>
            </a:r>
            <a:endParaRPr lang="es-VE" dirty="0">
              <a:solidFill>
                <a:sysClr val="windowText" lastClr="000000"/>
              </a:solidFill>
            </a:endParaRPr>
          </a:p>
        </p:txBody>
      </p:sp>
      <p:cxnSp>
        <p:nvCxnSpPr>
          <p:cNvPr id="53" name="52 Conector recto"/>
          <p:cNvCxnSpPr/>
          <p:nvPr/>
        </p:nvCxnSpPr>
        <p:spPr>
          <a:xfrm rot="5400000">
            <a:off x="-1142234" y="3143260"/>
            <a:ext cx="457121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1142976" y="5429288"/>
            <a:ext cx="49292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a:off x="1142976" y="3714776"/>
            <a:ext cx="700092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a:off x="1142976" y="2286016"/>
            <a:ext cx="700092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1142976" y="1000132"/>
            <a:ext cx="700092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61 Conector recto"/>
          <p:cNvCxnSpPr>
            <a:stCxn id="33" idx="0"/>
          </p:cNvCxnSpPr>
          <p:nvPr/>
        </p:nvCxnSpPr>
        <p:spPr>
          <a:xfrm rot="5400000" flipH="1" flipV="1">
            <a:off x="2107389" y="110728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rot="5400000" flipH="1" flipV="1">
            <a:off x="4108447" y="110649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rot="5400000" flipH="1" flipV="1">
            <a:off x="6037273" y="110649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rot="5400000" flipH="1" flipV="1">
            <a:off x="8037537" y="110649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rot="5400000" flipH="1" flipV="1">
            <a:off x="2036745" y="5535651"/>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rot="5400000" flipH="1" flipV="1">
            <a:off x="4037803" y="5534857"/>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rot="5400000" flipH="1" flipV="1">
            <a:off x="2107389" y="2393173"/>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rot="5400000" flipH="1" flipV="1">
            <a:off x="4108447" y="239237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rot="5400000" flipH="1" flipV="1">
            <a:off x="6037273" y="239237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rot="5400000" flipH="1" flipV="1">
            <a:off x="8037537" y="239237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rot="5400000" flipH="1" flipV="1">
            <a:off x="2107389" y="3821933"/>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84 Conector recto"/>
          <p:cNvCxnSpPr/>
          <p:nvPr/>
        </p:nvCxnSpPr>
        <p:spPr>
          <a:xfrm rot="5400000" flipH="1" flipV="1">
            <a:off x="4108447" y="382113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rot="5400000" flipH="1" flipV="1">
            <a:off x="6037273" y="3821139"/>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86 Conector recto"/>
          <p:cNvCxnSpPr/>
          <p:nvPr/>
        </p:nvCxnSpPr>
        <p:spPr>
          <a:xfrm rot="5400000" flipH="1" flipV="1">
            <a:off x="8037537" y="3821139"/>
            <a:ext cx="214314"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87 Rectángulo redondeado"/>
          <p:cNvSpPr/>
          <p:nvPr/>
        </p:nvSpPr>
        <p:spPr>
          <a:xfrm>
            <a:off x="1357290" y="3143272"/>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89" name="88 Rectángulo redondeado"/>
          <p:cNvSpPr/>
          <p:nvPr/>
        </p:nvSpPr>
        <p:spPr>
          <a:xfrm>
            <a:off x="3357554" y="3143272"/>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90" name="89 Rectángulo redondeado"/>
          <p:cNvSpPr/>
          <p:nvPr/>
        </p:nvSpPr>
        <p:spPr>
          <a:xfrm>
            <a:off x="5286380" y="3143272"/>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91" name="90 Rectángulo redondeado"/>
          <p:cNvSpPr/>
          <p:nvPr/>
        </p:nvSpPr>
        <p:spPr>
          <a:xfrm>
            <a:off x="7215206" y="3143272"/>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92" name="91 Rectángulo redondeado"/>
          <p:cNvSpPr/>
          <p:nvPr/>
        </p:nvSpPr>
        <p:spPr>
          <a:xfrm>
            <a:off x="1357290" y="4643470"/>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93" name="92 Rectángulo redondeado"/>
          <p:cNvSpPr/>
          <p:nvPr/>
        </p:nvSpPr>
        <p:spPr>
          <a:xfrm>
            <a:off x="3286116" y="4643470"/>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
        <p:nvSpPr>
          <p:cNvPr id="94" name="93 Rectángulo redondeado"/>
          <p:cNvSpPr/>
          <p:nvPr/>
        </p:nvSpPr>
        <p:spPr>
          <a:xfrm>
            <a:off x="5286380" y="4786346"/>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cxnSp>
        <p:nvCxnSpPr>
          <p:cNvPr id="96" name="95 Conector recto"/>
          <p:cNvCxnSpPr/>
          <p:nvPr/>
        </p:nvCxnSpPr>
        <p:spPr>
          <a:xfrm rot="5400000" flipH="1" flipV="1">
            <a:off x="5965835" y="5535627"/>
            <a:ext cx="214314" cy="1588"/>
          </a:xfrm>
          <a:prstGeom prst="line">
            <a:avLst/>
          </a:prstGeom>
        </p:spPr>
        <p:style>
          <a:lnRef idx="1">
            <a:schemeClr val="accent1"/>
          </a:lnRef>
          <a:fillRef idx="0">
            <a:schemeClr val="accent1"/>
          </a:fillRef>
          <a:effectRef idx="0">
            <a:schemeClr val="accent1"/>
          </a:effectRef>
          <a:fontRef idx="minor">
            <a:schemeClr val="tx1"/>
          </a:fontRef>
        </p:style>
      </p:cxnSp>
      <p:sp>
        <p:nvSpPr>
          <p:cNvPr id="97" name="96 Rectángulo redondeado"/>
          <p:cNvSpPr/>
          <p:nvPr/>
        </p:nvSpPr>
        <p:spPr>
          <a:xfrm>
            <a:off x="7215206" y="4786346"/>
            <a:ext cx="1714512"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VE" dirty="0" smtClean="0"/>
              <a:t>Supervisores Parroquia</a:t>
            </a:r>
            <a:endParaRPr lang="es-VE" dirty="0"/>
          </a:p>
        </p:txBody>
      </p:sp>
    </p:spTree>
    <p:extLst>
      <p:ext uri="{BB962C8B-B14F-4D97-AF65-F5344CB8AC3E}">
        <p14:creationId xmlns:p14="http://schemas.microsoft.com/office/powerpoint/2010/main" val="2160529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solidFill>
                <a:schemeClr val="tx1"/>
              </a:solidFill>
            </a:endParaRPr>
          </a:p>
        </p:txBody>
      </p:sp>
      <p:sp>
        <p:nvSpPr>
          <p:cNvPr id="27651" name="5 CuadroTexto"/>
          <p:cNvSpPr txBox="1">
            <a:spLocks noChangeArrowheads="1"/>
          </p:cNvSpPr>
          <p:nvPr/>
        </p:nvSpPr>
        <p:spPr bwMode="auto">
          <a:xfrm rot="-5400000">
            <a:off x="-1358106" y="1431131"/>
            <a:ext cx="3287712"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RECOLECCIÓN</a:t>
            </a:r>
            <a:endParaRPr lang="es-VE" sz="4000">
              <a:solidFill>
                <a:schemeClr val="bg1"/>
              </a:solidFill>
              <a:latin typeface="Arial Black" pitchFamily="34" charset="0"/>
            </a:endParaRPr>
          </a:p>
        </p:txBody>
      </p:sp>
      <p:pic>
        <p:nvPicPr>
          <p:cNvPr id="9" name="Picture 2"/>
          <p:cNvPicPr>
            <a:picLocks noChangeAspect="1" noChangeArrowheads="1"/>
          </p:cNvPicPr>
          <p:nvPr/>
        </p:nvPicPr>
        <p:blipFill>
          <a:blip r:embed="rId2"/>
          <a:srcRect/>
          <a:stretch>
            <a:fillRect/>
          </a:stretch>
        </p:blipFill>
        <p:spPr bwMode="auto">
          <a:xfrm>
            <a:off x="1928794" y="1285860"/>
            <a:ext cx="5328591" cy="5064516"/>
          </a:xfrm>
          <a:prstGeom prst="rect">
            <a:avLst/>
          </a:prstGeom>
          <a:noFill/>
          <a:ln w="9525">
            <a:noFill/>
            <a:miter lim="800000"/>
            <a:headEnd/>
            <a:tailEnd/>
          </a:ln>
          <a:effectLst/>
        </p:spPr>
      </p:pic>
      <p:sp>
        <p:nvSpPr>
          <p:cNvPr id="10" name="8 Rectángulo"/>
          <p:cNvSpPr>
            <a:spLocks noChangeArrowheads="1"/>
          </p:cNvSpPr>
          <p:nvPr/>
        </p:nvSpPr>
        <p:spPr bwMode="auto">
          <a:xfrm>
            <a:off x="1526598" y="161245"/>
            <a:ext cx="6693306" cy="769441"/>
          </a:xfrm>
          <a:prstGeom prst="rect">
            <a:avLst/>
          </a:prstGeom>
          <a:noFill/>
          <a:ln w="9525">
            <a:noFill/>
            <a:miter lim="800000"/>
            <a:headEnd/>
            <a:tailEnd/>
          </a:ln>
        </p:spPr>
        <p:txBody>
          <a:bodyPr wrap="none">
            <a:spAutoFit/>
          </a:bodyPr>
          <a:lstStyle/>
          <a:p>
            <a:pPr algn="ctr"/>
            <a:r>
              <a:rPr lang="es-VE" sz="2200" b="1" dirty="0" smtClean="0">
                <a:solidFill>
                  <a:srgbClr val="C00000"/>
                </a:solidFill>
                <a:latin typeface="Arial" pitchFamily="34" charset="0"/>
                <a:ea typeface="DejaVu Sans" pitchFamily="34" charset="0"/>
              </a:rPr>
              <a:t>ORGANIZACIÓN OPERATIVA  DE LA GERENCIA </a:t>
            </a:r>
          </a:p>
          <a:p>
            <a:pPr algn="ctr"/>
            <a:r>
              <a:rPr lang="es-VE" sz="2200" b="1" dirty="0" smtClean="0">
                <a:solidFill>
                  <a:srgbClr val="C00000"/>
                </a:solidFill>
                <a:latin typeface="Arial" pitchFamily="34" charset="0"/>
                <a:ea typeface="DejaVu Sans" pitchFamily="34" charset="0"/>
              </a:rPr>
              <a:t>DE OPERACIONES</a:t>
            </a:r>
            <a:endParaRPr lang="es-VE" sz="2200" b="1" dirty="0">
              <a:solidFill>
                <a:srgbClr val="C00000"/>
              </a:solidFill>
              <a:latin typeface="Arial" pitchFamily="34" charset="0"/>
              <a:ea typeface="DejaVu Sans" pitchFamily="34" charset="0"/>
            </a:endParaRPr>
          </a:p>
        </p:txBody>
      </p:sp>
    </p:spTree>
    <p:extLst>
      <p:ext uri="{BB962C8B-B14F-4D97-AF65-F5344CB8AC3E}">
        <p14:creationId xmlns:p14="http://schemas.microsoft.com/office/powerpoint/2010/main" val="658113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solidFill>
                <a:schemeClr val="tx1"/>
              </a:solidFill>
            </a:endParaRPr>
          </a:p>
        </p:txBody>
      </p:sp>
      <p:sp>
        <p:nvSpPr>
          <p:cNvPr id="27651" name="5 CuadroTexto"/>
          <p:cNvSpPr txBox="1">
            <a:spLocks noChangeArrowheads="1"/>
          </p:cNvSpPr>
          <p:nvPr/>
        </p:nvSpPr>
        <p:spPr bwMode="auto">
          <a:xfrm rot="-5400000">
            <a:off x="-1358106" y="1431131"/>
            <a:ext cx="3287712"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RECOLECCIÓN</a:t>
            </a:r>
            <a:endParaRPr lang="es-VE" sz="4000">
              <a:solidFill>
                <a:schemeClr val="bg1"/>
              </a:solidFill>
              <a:latin typeface="Arial Black" pitchFamily="34" charset="0"/>
            </a:endParaRPr>
          </a:p>
        </p:txBody>
      </p:sp>
      <p:pic>
        <p:nvPicPr>
          <p:cNvPr id="7" name="Picture 2"/>
          <p:cNvPicPr>
            <a:picLocks noChangeAspect="1" noChangeArrowheads="1"/>
          </p:cNvPicPr>
          <p:nvPr/>
        </p:nvPicPr>
        <p:blipFill>
          <a:blip r:embed="rId2"/>
          <a:srcRect/>
          <a:stretch>
            <a:fillRect/>
          </a:stretch>
        </p:blipFill>
        <p:spPr bwMode="auto">
          <a:xfrm>
            <a:off x="1872538" y="1335638"/>
            <a:ext cx="5733367" cy="1944216"/>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a:stretch>
            <a:fillRect/>
          </a:stretch>
        </p:blipFill>
        <p:spPr bwMode="auto">
          <a:xfrm>
            <a:off x="1785918" y="3571876"/>
            <a:ext cx="5842217" cy="2059490"/>
          </a:xfrm>
          <a:prstGeom prst="rect">
            <a:avLst/>
          </a:prstGeom>
          <a:noFill/>
          <a:ln w="9525">
            <a:noFill/>
            <a:miter lim="800000"/>
            <a:headEnd/>
            <a:tailEnd/>
          </a:ln>
          <a:effectLst/>
        </p:spPr>
      </p:pic>
      <p:sp>
        <p:nvSpPr>
          <p:cNvPr id="10" name="8 Rectángulo"/>
          <p:cNvSpPr>
            <a:spLocks noChangeArrowheads="1"/>
          </p:cNvSpPr>
          <p:nvPr/>
        </p:nvSpPr>
        <p:spPr bwMode="auto">
          <a:xfrm>
            <a:off x="1526598" y="161245"/>
            <a:ext cx="6693306" cy="769441"/>
          </a:xfrm>
          <a:prstGeom prst="rect">
            <a:avLst/>
          </a:prstGeom>
          <a:noFill/>
          <a:ln w="9525">
            <a:noFill/>
            <a:miter lim="800000"/>
            <a:headEnd/>
            <a:tailEnd/>
          </a:ln>
        </p:spPr>
        <p:txBody>
          <a:bodyPr wrap="none">
            <a:spAutoFit/>
          </a:bodyPr>
          <a:lstStyle/>
          <a:p>
            <a:pPr algn="ctr"/>
            <a:r>
              <a:rPr lang="es-VE" sz="2200" b="1" dirty="0" smtClean="0">
                <a:solidFill>
                  <a:srgbClr val="C00000"/>
                </a:solidFill>
                <a:latin typeface="Arial" pitchFamily="34" charset="0"/>
                <a:ea typeface="DejaVu Sans" pitchFamily="34" charset="0"/>
              </a:rPr>
              <a:t>ORGANIZACIÓN OPERATIVA  DE LA GERENCIA </a:t>
            </a:r>
          </a:p>
          <a:p>
            <a:pPr algn="ctr"/>
            <a:r>
              <a:rPr lang="es-VE" sz="2200" b="1" dirty="0" smtClean="0">
                <a:solidFill>
                  <a:srgbClr val="C00000"/>
                </a:solidFill>
                <a:latin typeface="Arial" pitchFamily="34" charset="0"/>
                <a:ea typeface="DejaVu Sans" pitchFamily="34" charset="0"/>
              </a:rPr>
              <a:t>DE OPERACIONES</a:t>
            </a:r>
            <a:endParaRPr lang="es-VE" sz="2200" b="1" dirty="0">
              <a:solidFill>
                <a:srgbClr val="C00000"/>
              </a:solidFill>
              <a:latin typeface="Arial" pitchFamily="34" charset="0"/>
              <a:ea typeface="DejaVu Sans" pitchFamily="34" charset="0"/>
            </a:endParaRPr>
          </a:p>
        </p:txBody>
      </p:sp>
    </p:spTree>
    <p:extLst>
      <p:ext uri="{BB962C8B-B14F-4D97-AF65-F5344CB8AC3E}">
        <p14:creationId xmlns:p14="http://schemas.microsoft.com/office/powerpoint/2010/main" val="3366331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solidFill>
                <a:schemeClr val="tx1"/>
              </a:solidFill>
            </a:endParaRPr>
          </a:p>
        </p:txBody>
      </p:sp>
      <p:sp>
        <p:nvSpPr>
          <p:cNvPr id="27651" name="5 CuadroTexto"/>
          <p:cNvSpPr txBox="1">
            <a:spLocks noChangeArrowheads="1"/>
          </p:cNvSpPr>
          <p:nvPr/>
        </p:nvSpPr>
        <p:spPr bwMode="auto">
          <a:xfrm rot="-5400000">
            <a:off x="-1358106" y="1431131"/>
            <a:ext cx="3287712"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RECOLECCIÓN</a:t>
            </a:r>
            <a:endParaRPr lang="es-VE" sz="4000">
              <a:solidFill>
                <a:schemeClr val="bg1"/>
              </a:solidFill>
              <a:latin typeface="Arial Black" pitchFamily="34" charset="0"/>
            </a:endParaRPr>
          </a:p>
        </p:txBody>
      </p:sp>
      <p:sp>
        <p:nvSpPr>
          <p:cNvPr id="9" name="8 Rectángulo"/>
          <p:cNvSpPr>
            <a:spLocks noChangeArrowheads="1"/>
          </p:cNvSpPr>
          <p:nvPr/>
        </p:nvSpPr>
        <p:spPr bwMode="auto">
          <a:xfrm>
            <a:off x="1928794" y="1142984"/>
            <a:ext cx="5563511" cy="338554"/>
          </a:xfrm>
          <a:prstGeom prst="rect">
            <a:avLst/>
          </a:prstGeom>
          <a:noFill/>
          <a:ln w="9525">
            <a:noFill/>
            <a:miter lim="800000"/>
            <a:headEnd/>
            <a:tailEnd/>
          </a:ln>
        </p:spPr>
        <p:txBody>
          <a:bodyPr wrap="none">
            <a:spAutoFit/>
          </a:bodyPr>
          <a:lstStyle/>
          <a:p>
            <a:pPr algn="ctr"/>
            <a:r>
              <a:rPr lang="es-VE" sz="1600" b="1" dirty="0" smtClean="0">
                <a:solidFill>
                  <a:srgbClr val="C00000"/>
                </a:solidFill>
                <a:latin typeface="Arial" pitchFamily="34" charset="0"/>
                <a:ea typeface="DejaVu Sans" pitchFamily="34" charset="0"/>
              </a:rPr>
              <a:t>DESPLEGABLE DE OPERACIONES POR PARROQUIAS</a:t>
            </a:r>
            <a:endParaRPr lang="es-VE" sz="1600" b="1" dirty="0">
              <a:solidFill>
                <a:srgbClr val="C00000"/>
              </a:solidFill>
              <a:latin typeface="Arial" pitchFamily="34" charset="0"/>
              <a:ea typeface="DejaVu Sans" pitchFamily="34" charset="0"/>
            </a:endParaRPr>
          </a:p>
        </p:txBody>
      </p:sp>
      <p:sp>
        <p:nvSpPr>
          <p:cNvPr id="10" name="8 Rectángulo"/>
          <p:cNvSpPr>
            <a:spLocks noChangeArrowheads="1"/>
          </p:cNvSpPr>
          <p:nvPr/>
        </p:nvSpPr>
        <p:spPr bwMode="auto">
          <a:xfrm>
            <a:off x="1428728" y="214290"/>
            <a:ext cx="6693306" cy="769441"/>
          </a:xfrm>
          <a:prstGeom prst="rect">
            <a:avLst/>
          </a:prstGeom>
          <a:noFill/>
          <a:ln w="9525">
            <a:noFill/>
            <a:miter lim="800000"/>
            <a:headEnd/>
            <a:tailEnd/>
          </a:ln>
        </p:spPr>
        <p:txBody>
          <a:bodyPr wrap="none">
            <a:spAutoFit/>
          </a:bodyPr>
          <a:lstStyle/>
          <a:p>
            <a:pPr algn="ctr"/>
            <a:r>
              <a:rPr lang="es-VE" sz="2200" b="1" dirty="0" smtClean="0">
                <a:solidFill>
                  <a:srgbClr val="C00000"/>
                </a:solidFill>
                <a:latin typeface="Arial" pitchFamily="34" charset="0"/>
                <a:ea typeface="DejaVu Sans" pitchFamily="34" charset="0"/>
              </a:rPr>
              <a:t>ORGANIZACIÓN OPERATIVA  DE LA GERENCIA </a:t>
            </a:r>
          </a:p>
          <a:p>
            <a:pPr algn="ctr"/>
            <a:r>
              <a:rPr lang="es-VE" sz="2200" b="1" dirty="0" smtClean="0">
                <a:solidFill>
                  <a:srgbClr val="C00000"/>
                </a:solidFill>
                <a:latin typeface="Arial" pitchFamily="34" charset="0"/>
                <a:ea typeface="DejaVu Sans" pitchFamily="34" charset="0"/>
              </a:rPr>
              <a:t>DE OPERACIONES</a:t>
            </a:r>
            <a:endParaRPr lang="es-VE" sz="2200" b="1" dirty="0">
              <a:solidFill>
                <a:srgbClr val="C00000"/>
              </a:solidFill>
              <a:latin typeface="Arial" pitchFamily="34" charset="0"/>
              <a:ea typeface="DejaVu Sans" pitchFamily="34" charset="0"/>
            </a:endParaRPr>
          </a:p>
        </p:txBody>
      </p:sp>
      <p:grpSp>
        <p:nvGrpSpPr>
          <p:cNvPr id="3" name="Grupo 2"/>
          <p:cNvGrpSpPr/>
          <p:nvPr/>
        </p:nvGrpSpPr>
        <p:grpSpPr>
          <a:xfrm>
            <a:off x="1571604" y="1500174"/>
            <a:ext cx="6072474" cy="4990931"/>
            <a:chOff x="1571604" y="1500174"/>
            <a:chExt cx="6072474" cy="4990931"/>
          </a:xfrm>
        </p:grpSpPr>
        <p:pic>
          <p:nvPicPr>
            <p:cNvPr id="7" name="Picture 2"/>
            <p:cNvPicPr>
              <a:picLocks noChangeAspect="1" noChangeArrowheads="1"/>
            </p:cNvPicPr>
            <p:nvPr/>
          </p:nvPicPr>
          <p:blipFill>
            <a:blip r:embed="rId2" cstate="print"/>
            <a:srcRect/>
            <a:stretch>
              <a:fillRect/>
            </a:stretch>
          </p:blipFill>
          <p:spPr bwMode="auto">
            <a:xfrm>
              <a:off x="1571604" y="1500174"/>
              <a:ext cx="6072474" cy="4990931"/>
            </a:xfrm>
            <a:prstGeom prst="rect">
              <a:avLst/>
            </a:prstGeom>
            <a:noFill/>
            <a:ln w="9525">
              <a:noFill/>
              <a:miter lim="800000"/>
              <a:headEnd/>
              <a:tailEnd/>
            </a:ln>
            <a:effectLst/>
          </p:spPr>
        </p:pic>
        <p:sp>
          <p:nvSpPr>
            <p:cNvPr id="2" name="Rectángulo 1"/>
            <p:cNvSpPr/>
            <p:nvPr/>
          </p:nvSpPr>
          <p:spPr>
            <a:xfrm>
              <a:off x="2411760" y="2420888"/>
              <a:ext cx="1368152"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smtClean="0">
                  <a:solidFill>
                    <a:srgbClr val="C00000"/>
                  </a:solidFill>
                </a:rPr>
                <a:t>CARACAS</a:t>
              </a:r>
              <a:endParaRPr lang="en-US" dirty="0">
                <a:solidFill>
                  <a:srgbClr val="C00000"/>
                </a:solidFill>
              </a:endParaRPr>
            </a:p>
          </p:txBody>
        </p:sp>
        <p:sp>
          <p:nvSpPr>
            <p:cNvPr id="11" name="Rectángulo 10"/>
            <p:cNvSpPr/>
            <p:nvPr/>
          </p:nvSpPr>
          <p:spPr>
            <a:xfrm>
              <a:off x="1691680" y="3648520"/>
              <a:ext cx="2880320" cy="35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spTree>
    <p:extLst>
      <p:ext uri="{BB962C8B-B14F-4D97-AF65-F5344CB8AC3E}">
        <p14:creationId xmlns:p14="http://schemas.microsoft.com/office/powerpoint/2010/main" val="3339571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solidFill>
                <a:schemeClr val="tx1"/>
              </a:solidFill>
            </a:endParaRPr>
          </a:p>
        </p:txBody>
      </p:sp>
      <p:sp>
        <p:nvSpPr>
          <p:cNvPr id="27651" name="5 CuadroTexto"/>
          <p:cNvSpPr txBox="1">
            <a:spLocks noChangeArrowheads="1"/>
          </p:cNvSpPr>
          <p:nvPr/>
        </p:nvSpPr>
        <p:spPr bwMode="auto">
          <a:xfrm rot="-5400000">
            <a:off x="-1358106" y="1431131"/>
            <a:ext cx="3287712"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RECOLECCIÓN</a:t>
            </a:r>
            <a:endParaRPr lang="es-VE" sz="4000">
              <a:solidFill>
                <a:schemeClr val="bg1"/>
              </a:solidFill>
              <a:latin typeface="Arial Black" pitchFamily="34" charset="0"/>
            </a:endParaRPr>
          </a:p>
        </p:txBody>
      </p:sp>
      <p:sp>
        <p:nvSpPr>
          <p:cNvPr id="9" name="8 Rectángulo"/>
          <p:cNvSpPr>
            <a:spLocks noChangeArrowheads="1"/>
          </p:cNvSpPr>
          <p:nvPr/>
        </p:nvSpPr>
        <p:spPr bwMode="auto">
          <a:xfrm>
            <a:off x="2000232" y="1000108"/>
            <a:ext cx="5563511" cy="338554"/>
          </a:xfrm>
          <a:prstGeom prst="rect">
            <a:avLst/>
          </a:prstGeom>
          <a:noFill/>
          <a:ln w="9525">
            <a:noFill/>
            <a:miter lim="800000"/>
            <a:headEnd/>
            <a:tailEnd/>
          </a:ln>
        </p:spPr>
        <p:txBody>
          <a:bodyPr wrap="none">
            <a:spAutoFit/>
          </a:bodyPr>
          <a:lstStyle/>
          <a:p>
            <a:pPr algn="ctr"/>
            <a:r>
              <a:rPr lang="es-VE" sz="1600" b="1" dirty="0" smtClean="0">
                <a:solidFill>
                  <a:srgbClr val="C00000"/>
                </a:solidFill>
                <a:latin typeface="Arial" pitchFamily="34" charset="0"/>
                <a:ea typeface="DejaVu Sans" pitchFamily="34" charset="0"/>
              </a:rPr>
              <a:t>DESPLEGABLE DE OPERACIONES POR PARROQUIAS</a:t>
            </a:r>
            <a:endParaRPr lang="es-VE" sz="1600" b="1" dirty="0">
              <a:solidFill>
                <a:srgbClr val="C00000"/>
              </a:solidFill>
              <a:latin typeface="Arial" pitchFamily="34" charset="0"/>
              <a:ea typeface="DejaVu Sans" pitchFamily="34" charset="0"/>
            </a:endParaRPr>
          </a:p>
        </p:txBody>
      </p:sp>
      <p:sp>
        <p:nvSpPr>
          <p:cNvPr id="10" name="8 Rectángulo"/>
          <p:cNvSpPr>
            <a:spLocks noChangeArrowheads="1"/>
          </p:cNvSpPr>
          <p:nvPr/>
        </p:nvSpPr>
        <p:spPr bwMode="auto">
          <a:xfrm>
            <a:off x="1526598" y="161245"/>
            <a:ext cx="6693306" cy="769441"/>
          </a:xfrm>
          <a:prstGeom prst="rect">
            <a:avLst/>
          </a:prstGeom>
          <a:noFill/>
          <a:ln w="9525">
            <a:noFill/>
            <a:miter lim="800000"/>
            <a:headEnd/>
            <a:tailEnd/>
          </a:ln>
        </p:spPr>
        <p:txBody>
          <a:bodyPr wrap="none">
            <a:spAutoFit/>
          </a:bodyPr>
          <a:lstStyle/>
          <a:p>
            <a:pPr algn="ctr"/>
            <a:r>
              <a:rPr lang="es-VE" sz="2200" b="1" dirty="0" smtClean="0">
                <a:solidFill>
                  <a:srgbClr val="C00000"/>
                </a:solidFill>
                <a:latin typeface="Arial" pitchFamily="34" charset="0"/>
                <a:ea typeface="DejaVu Sans" pitchFamily="34" charset="0"/>
              </a:rPr>
              <a:t>ORGANIZACIÓN OPERATIVA  DE LA GERENCIA </a:t>
            </a:r>
          </a:p>
          <a:p>
            <a:pPr algn="ctr"/>
            <a:r>
              <a:rPr lang="es-VE" sz="2200" b="1" dirty="0" smtClean="0">
                <a:solidFill>
                  <a:srgbClr val="C00000"/>
                </a:solidFill>
                <a:latin typeface="Arial" pitchFamily="34" charset="0"/>
                <a:ea typeface="DejaVu Sans" pitchFamily="34" charset="0"/>
              </a:rPr>
              <a:t>DE OPERACIONES</a:t>
            </a:r>
            <a:endParaRPr lang="es-VE" sz="2200" b="1" dirty="0">
              <a:solidFill>
                <a:srgbClr val="C00000"/>
              </a:solidFill>
              <a:latin typeface="Arial" pitchFamily="34" charset="0"/>
              <a:ea typeface="DejaVu Sans" pitchFamily="34" charset="0"/>
            </a:endParaRPr>
          </a:p>
        </p:txBody>
      </p:sp>
      <p:grpSp>
        <p:nvGrpSpPr>
          <p:cNvPr id="2" name="Grupo 1"/>
          <p:cNvGrpSpPr/>
          <p:nvPr/>
        </p:nvGrpSpPr>
        <p:grpSpPr>
          <a:xfrm>
            <a:off x="1500166" y="1357298"/>
            <a:ext cx="6581418" cy="4989873"/>
            <a:chOff x="1500166" y="1357298"/>
            <a:chExt cx="6581418" cy="4989873"/>
          </a:xfrm>
        </p:grpSpPr>
        <p:pic>
          <p:nvPicPr>
            <p:cNvPr id="7" name="Picture 3"/>
            <p:cNvPicPr>
              <a:picLocks noChangeAspect="1" noChangeArrowheads="1"/>
            </p:cNvPicPr>
            <p:nvPr/>
          </p:nvPicPr>
          <p:blipFill>
            <a:blip r:embed="rId2" cstate="print"/>
            <a:srcRect/>
            <a:stretch>
              <a:fillRect/>
            </a:stretch>
          </p:blipFill>
          <p:spPr bwMode="auto">
            <a:xfrm>
              <a:off x="1500166" y="1357298"/>
              <a:ext cx="6581418" cy="4989873"/>
            </a:xfrm>
            <a:prstGeom prst="rect">
              <a:avLst/>
            </a:prstGeom>
            <a:noFill/>
            <a:ln w="9525">
              <a:noFill/>
              <a:miter lim="800000"/>
              <a:headEnd/>
              <a:tailEnd/>
            </a:ln>
            <a:effectLst/>
          </p:spPr>
        </p:pic>
        <p:sp>
          <p:nvSpPr>
            <p:cNvPr id="11" name="Rectángulo 10"/>
            <p:cNvSpPr/>
            <p:nvPr/>
          </p:nvSpPr>
          <p:spPr>
            <a:xfrm>
              <a:off x="1763688" y="1556792"/>
              <a:ext cx="1368152"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smtClean="0">
                  <a:solidFill>
                    <a:srgbClr val="C00000"/>
                  </a:solidFill>
                </a:rPr>
                <a:t>CARACAS</a:t>
              </a:r>
              <a:endParaRPr lang="en-US" dirty="0">
                <a:solidFill>
                  <a:srgbClr val="C00000"/>
                </a:solidFill>
              </a:endParaRPr>
            </a:p>
          </p:txBody>
        </p:sp>
      </p:grpSp>
    </p:spTree>
    <p:extLst>
      <p:ext uri="{BB962C8B-B14F-4D97-AF65-F5344CB8AC3E}">
        <p14:creationId xmlns:p14="http://schemas.microsoft.com/office/powerpoint/2010/main" val="510523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Elipse"/>
          <p:cNvSpPr/>
          <p:nvPr/>
        </p:nvSpPr>
        <p:spPr>
          <a:xfrm>
            <a:off x="4173538" y="3597275"/>
            <a:ext cx="1381125" cy="1381125"/>
          </a:xfrm>
          <a:prstGeom prst="ellipse">
            <a:avLst/>
          </a:prstGeom>
          <a:solidFill>
            <a:srgbClr val="FF33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 name="2 Rectángulo"/>
          <p:cNvSpPr/>
          <p:nvPr/>
        </p:nvSpPr>
        <p:spPr>
          <a:xfrm>
            <a:off x="755650" y="1125538"/>
            <a:ext cx="4032250" cy="12239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0" name="9 Rectángulo"/>
          <p:cNvSpPr/>
          <p:nvPr/>
        </p:nvSpPr>
        <p:spPr>
          <a:xfrm>
            <a:off x="4837113" y="1117600"/>
            <a:ext cx="4032250" cy="12255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29702" name="5 CuadroTexto"/>
          <p:cNvSpPr txBox="1">
            <a:spLocks noChangeArrowheads="1"/>
          </p:cNvSpPr>
          <p:nvPr/>
        </p:nvSpPr>
        <p:spPr bwMode="auto">
          <a:xfrm rot="-5400000">
            <a:off x="-1112838" y="1100138"/>
            <a:ext cx="2797175"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COMUNIDAD</a:t>
            </a:r>
            <a:endParaRPr lang="es-VE" sz="4000">
              <a:solidFill>
                <a:schemeClr val="bg1"/>
              </a:solidFill>
              <a:latin typeface="Arial Black" pitchFamily="34" charset="0"/>
            </a:endParaRPr>
          </a:p>
        </p:txBody>
      </p:sp>
      <p:sp>
        <p:nvSpPr>
          <p:cNvPr id="7" name="6 CuadroTexto"/>
          <p:cNvSpPr txBox="1">
            <a:spLocks noChangeArrowheads="1"/>
          </p:cNvSpPr>
          <p:nvPr/>
        </p:nvSpPr>
        <p:spPr bwMode="auto">
          <a:xfrm>
            <a:off x="827088" y="1227138"/>
            <a:ext cx="3744912" cy="1077912"/>
          </a:xfrm>
          <a:prstGeom prst="rect">
            <a:avLst/>
          </a:prstGeom>
          <a:noFill/>
          <a:ln w="9525">
            <a:noFill/>
            <a:miter lim="800000"/>
            <a:headEnd/>
            <a:tailEnd/>
          </a:ln>
        </p:spPr>
        <p:txBody>
          <a:bodyPr>
            <a:spAutoFit/>
          </a:bodyPr>
          <a:lstStyle/>
          <a:p>
            <a:pPr algn="just"/>
            <a:r>
              <a:rPr lang="es-VE" sz="2800" b="1">
                <a:solidFill>
                  <a:schemeClr val="bg1"/>
                </a:solidFill>
                <a:latin typeface="Arial Narrow" pitchFamily="34" charset="0"/>
              </a:rPr>
              <a:t>Objetivo: </a:t>
            </a:r>
            <a:r>
              <a:rPr lang="es-VE">
                <a:latin typeface="Arial Narrow" pitchFamily="34" charset="0"/>
              </a:rPr>
              <a:t>Cambiar conductas en el usuario que afecten la forma – el servicio prestado por SUPRA</a:t>
            </a:r>
          </a:p>
        </p:txBody>
      </p:sp>
      <p:sp>
        <p:nvSpPr>
          <p:cNvPr id="8" name="7 CuadroTexto"/>
          <p:cNvSpPr txBox="1">
            <a:spLocks noChangeArrowheads="1"/>
          </p:cNvSpPr>
          <p:nvPr/>
        </p:nvSpPr>
        <p:spPr bwMode="auto">
          <a:xfrm>
            <a:off x="4997450" y="1185863"/>
            <a:ext cx="3678238" cy="800100"/>
          </a:xfrm>
          <a:prstGeom prst="rect">
            <a:avLst/>
          </a:prstGeom>
          <a:noFill/>
          <a:ln w="9525">
            <a:noFill/>
            <a:miter lim="800000"/>
            <a:headEnd/>
            <a:tailEnd/>
          </a:ln>
        </p:spPr>
        <p:txBody>
          <a:bodyPr>
            <a:spAutoFit/>
          </a:bodyPr>
          <a:lstStyle/>
          <a:p>
            <a:pPr algn="just"/>
            <a:r>
              <a:rPr lang="es-VE" sz="2800" b="1">
                <a:solidFill>
                  <a:schemeClr val="bg1"/>
                </a:solidFill>
                <a:latin typeface="Arial Narrow" pitchFamily="34" charset="0"/>
              </a:rPr>
              <a:t>Estrategia: </a:t>
            </a:r>
            <a:r>
              <a:rPr lang="es-VE">
                <a:latin typeface="Arial Narrow" pitchFamily="34" charset="0"/>
              </a:rPr>
              <a:t>Abordar de manera  Masiva al Publico-Usuario</a:t>
            </a:r>
          </a:p>
        </p:txBody>
      </p:sp>
      <p:sp>
        <p:nvSpPr>
          <p:cNvPr id="29706" name="8 Rectángulo"/>
          <p:cNvSpPr>
            <a:spLocks noChangeArrowheads="1"/>
          </p:cNvSpPr>
          <p:nvPr/>
        </p:nvSpPr>
        <p:spPr bwMode="auto">
          <a:xfrm>
            <a:off x="3851275" y="206375"/>
            <a:ext cx="4572000" cy="430213"/>
          </a:xfrm>
          <a:prstGeom prst="rect">
            <a:avLst/>
          </a:prstGeom>
          <a:noFill/>
          <a:ln w="9525">
            <a:noFill/>
            <a:miter lim="800000"/>
            <a:headEnd/>
            <a:tailEnd/>
          </a:ln>
        </p:spPr>
        <p:txBody>
          <a:bodyPr>
            <a:spAutoFit/>
          </a:bodyPr>
          <a:lstStyle/>
          <a:p>
            <a:r>
              <a:rPr lang="es-VE" sz="2200" b="1">
                <a:solidFill>
                  <a:srgbClr val="C00000"/>
                </a:solidFill>
                <a:latin typeface="Arial" pitchFamily="34" charset="0"/>
                <a:ea typeface="DejaVu Sans" pitchFamily="34" charset="0"/>
              </a:rPr>
              <a:t>CAMPAÑA  </a:t>
            </a:r>
          </a:p>
        </p:txBody>
      </p:sp>
      <p:sp>
        <p:nvSpPr>
          <p:cNvPr id="11" name="10 Triángulo isósceles"/>
          <p:cNvSpPr/>
          <p:nvPr/>
        </p:nvSpPr>
        <p:spPr>
          <a:xfrm rot="10800000">
            <a:off x="2957513" y="2497138"/>
            <a:ext cx="3660775" cy="4476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3" name="12 CuadroTexto"/>
          <p:cNvSpPr txBox="1"/>
          <p:nvPr/>
        </p:nvSpPr>
        <p:spPr>
          <a:xfrm>
            <a:off x="1439863" y="3824288"/>
            <a:ext cx="6696075" cy="830262"/>
          </a:xfrm>
          <a:prstGeom prst="rect">
            <a:avLst/>
          </a:prstGeom>
          <a:noFill/>
        </p:spPr>
        <p:txBody>
          <a:bodyPr>
            <a:spAutoFit/>
          </a:bodyPr>
          <a:lstStyle/>
          <a:p>
            <a:pPr algn="ctr" fontAlgn="auto">
              <a:spcBef>
                <a:spcPts val="0"/>
              </a:spcBef>
              <a:spcAft>
                <a:spcPts val="0"/>
              </a:spcAft>
              <a:defRPr/>
            </a:pPr>
            <a:r>
              <a:rPr lang="es-VE" sz="4800" b="1" dirty="0">
                <a:solidFill>
                  <a:schemeClr val="accent5">
                    <a:lumMod val="75000"/>
                  </a:schemeClr>
                </a:solidFill>
                <a:latin typeface="Arial Narrow" pitchFamily="34" charset="0"/>
                <a:cs typeface="+mn-cs"/>
              </a:rPr>
              <a:t>CAMPAÑA 360</a:t>
            </a:r>
          </a:p>
        </p:txBody>
      </p:sp>
      <p:sp>
        <p:nvSpPr>
          <p:cNvPr id="5" name="4 Flecha derecha"/>
          <p:cNvSpPr/>
          <p:nvPr/>
        </p:nvSpPr>
        <p:spPr>
          <a:xfrm>
            <a:off x="2411413" y="3979863"/>
            <a:ext cx="431800" cy="584200"/>
          </a:xfrm>
          <a:prstGeom prst="rightArrow">
            <a:avLst>
              <a:gd name="adj1" fmla="val 50000"/>
              <a:gd name="adj2" fmla="val 84249"/>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5" name="14 Flecha derecha"/>
          <p:cNvSpPr/>
          <p:nvPr/>
        </p:nvSpPr>
        <p:spPr>
          <a:xfrm rot="10800000">
            <a:off x="6804025" y="3979863"/>
            <a:ext cx="431800" cy="584200"/>
          </a:xfrm>
          <a:prstGeom prst="rightArrow">
            <a:avLst>
              <a:gd name="adj1" fmla="val 50000"/>
              <a:gd name="adj2" fmla="val 84249"/>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6" name="15 Flecha derecha"/>
          <p:cNvSpPr/>
          <p:nvPr/>
        </p:nvSpPr>
        <p:spPr>
          <a:xfrm rot="16200000">
            <a:off x="4647407" y="4902993"/>
            <a:ext cx="431800" cy="582613"/>
          </a:xfrm>
          <a:prstGeom prst="rightArrow">
            <a:avLst>
              <a:gd name="adj1" fmla="val 50000"/>
              <a:gd name="adj2" fmla="val 84249"/>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17" name="16 Flecha derecha"/>
          <p:cNvSpPr/>
          <p:nvPr/>
        </p:nvSpPr>
        <p:spPr>
          <a:xfrm rot="5400000">
            <a:off x="4617244" y="3088482"/>
            <a:ext cx="433387" cy="584200"/>
          </a:xfrm>
          <a:prstGeom prst="rightArrow">
            <a:avLst>
              <a:gd name="adj1" fmla="val 50000"/>
              <a:gd name="adj2" fmla="val 84249"/>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29713" name="17 CuadroTexto"/>
          <p:cNvSpPr txBox="1">
            <a:spLocks noChangeArrowheads="1"/>
          </p:cNvSpPr>
          <p:nvPr/>
        </p:nvSpPr>
        <p:spPr bwMode="auto">
          <a:xfrm>
            <a:off x="1042988" y="692150"/>
            <a:ext cx="7561262" cy="369888"/>
          </a:xfrm>
          <a:prstGeom prst="rect">
            <a:avLst/>
          </a:prstGeom>
          <a:noFill/>
          <a:ln w="9525">
            <a:noFill/>
            <a:miter lim="800000"/>
            <a:headEnd/>
            <a:tailEnd/>
          </a:ln>
        </p:spPr>
        <p:txBody>
          <a:bodyPr>
            <a:spAutoFit/>
          </a:bodyPr>
          <a:lstStyle/>
          <a:p>
            <a:r>
              <a:rPr lang="es-VE" b="1"/>
              <a:t>Justificación Estratégica: </a:t>
            </a:r>
            <a:r>
              <a:rPr lang="es-VE"/>
              <a:t>Mejorar la Percepción y Calidad del Servicio Prestado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0" grpId="0" animBg="1"/>
      <p:bldP spid="7" grpId="0"/>
      <p:bldP spid="8" grpId="0"/>
      <p:bldP spid="11" grpId="0" animBg="1"/>
      <p:bldP spid="13" grpId="0"/>
      <p:bldP spid="5"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51 Rectángulo"/>
          <p:cNvSpPr/>
          <p:nvPr/>
        </p:nvSpPr>
        <p:spPr>
          <a:xfrm>
            <a:off x="7716838" y="3568700"/>
            <a:ext cx="1220787" cy="585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51" name="50 Rectángulo"/>
          <p:cNvSpPr/>
          <p:nvPr/>
        </p:nvSpPr>
        <p:spPr>
          <a:xfrm>
            <a:off x="7743825" y="2828925"/>
            <a:ext cx="1220788" cy="584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2" name="41 Elipse"/>
          <p:cNvSpPr/>
          <p:nvPr/>
        </p:nvSpPr>
        <p:spPr>
          <a:xfrm>
            <a:off x="4689475" y="1692275"/>
            <a:ext cx="2916238" cy="291465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50" name="49 Rectángulo"/>
          <p:cNvSpPr/>
          <p:nvPr/>
        </p:nvSpPr>
        <p:spPr>
          <a:xfrm>
            <a:off x="3132138" y="3035300"/>
            <a:ext cx="1655762" cy="5857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9" name="48 Rectángulo"/>
          <p:cNvSpPr/>
          <p:nvPr/>
        </p:nvSpPr>
        <p:spPr>
          <a:xfrm>
            <a:off x="3132138" y="4448175"/>
            <a:ext cx="1655762" cy="584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8" name="47 Rectángulo"/>
          <p:cNvSpPr/>
          <p:nvPr/>
        </p:nvSpPr>
        <p:spPr>
          <a:xfrm>
            <a:off x="900113" y="3700463"/>
            <a:ext cx="1871662" cy="584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7" name="46 Rectángulo"/>
          <p:cNvSpPr/>
          <p:nvPr/>
        </p:nvSpPr>
        <p:spPr>
          <a:xfrm>
            <a:off x="900113" y="2517775"/>
            <a:ext cx="1871662" cy="8016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5" name="44 Rectángulo"/>
          <p:cNvSpPr/>
          <p:nvPr/>
        </p:nvSpPr>
        <p:spPr>
          <a:xfrm>
            <a:off x="900113" y="1584325"/>
            <a:ext cx="1871662" cy="5857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0731" name="5 CuadroTexto"/>
          <p:cNvSpPr txBox="1">
            <a:spLocks noChangeArrowheads="1"/>
          </p:cNvSpPr>
          <p:nvPr/>
        </p:nvSpPr>
        <p:spPr bwMode="auto">
          <a:xfrm rot="-5400000">
            <a:off x="-1112838" y="1100138"/>
            <a:ext cx="2797175"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COMUNIDAD</a:t>
            </a:r>
            <a:endParaRPr lang="es-VE" sz="4000">
              <a:solidFill>
                <a:schemeClr val="bg1"/>
              </a:solidFill>
              <a:latin typeface="Arial Black" pitchFamily="34" charset="0"/>
            </a:endParaRPr>
          </a:p>
        </p:txBody>
      </p:sp>
      <p:sp>
        <p:nvSpPr>
          <p:cNvPr id="30733" name="8 Rectángulo"/>
          <p:cNvSpPr>
            <a:spLocks noChangeArrowheads="1"/>
          </p:cNvSpPr>
          <p:nvPr/>
        </p:nvSpPr>
        <p:spPr bwMode="auto">
          <a:xfrm>
            <a:off x="4163031" y="446088"/>
            <a:ext cx="4572000" cy="431800"/>
          </a:xfrm>
          <a:prstGeom prst="rect">
            <a:avLst/>
          </a:prstGeom>
          <a:noFill/>
          <a:ln w="9525">
            <a:noFill/>
            <a:miter lim="800000"/>
            <a:headEnd/>
            <a:tailEnd/>
          </a:ln>
        </p:spPr>
        <p:txBody>
          <a:bodyPr>
            <a:spAutoFit/>
          </a:bodyPr>
          <a:lstStyle/>
          <a:p>
            <a:r>
              <a:rPr lang="es-VE" sz="2200" b="1" dirty="0">
                <a:solidFill>
                  <a:srgbClr val="C00000"/>
                </a:solidFill>
                <a:latin typeface="Arial" pitchFamily="34" charset="0"/>
                <a:ea typeface="DejaVu Sans" pitchFamily="34" charset="0"/>
              </a:rPr>
              <a:t>CAMPAÑA  </a:t>
            </a:r>
          </a:p>
        </p:txBody>
      </p:sp>
      <p:sp>
        <p:nvSpPr>
          <p:cNvPr id="18" name="17 CuadroTexto"/>
          <p:cNvSpPr txBox="1"/>
          <p:nvPr/>
        </p:nvSpPr>
        <p:spPr>
          <a:xfrm>
            <a:off x="900113" y="1584325"/>
            <a:ext cx="1871662" cy="585788"/>
          </a:xfrm>
          <a:prstGeom prst="rect">
            <a:avLst/>
          </a:prstGeom>
          <a:solidFill>
            <a:schemeClr val="accent5">
              <a:lumMod val="75000"/>
            </a:schemeClr>
          </a:solidFill>
        </p:spPr>
        <p:txBody>
          <a:bodyPr>
            <a:spAutoFit/>
          </a:bodyPr>
          <a:lstStyle/>
          <a:p>
            <a:pPr algn="ctr" fontAlgn="auto">
              <a:spcBef>
                <a:spcPts val="0"/>
              </a:spcBef>
              <a:spcAft>
                <a:spcPts val="0"/>
              </a:spcAft>
              <a:defRPr/>
            </a:pPr>
            <a:r>
              <a:rPr lang="es-VE" sz="1600" dirty="0">
                <a:latin typeface="Arial Narrow" pitchFamily="34" charset="0"/>
                <a:cs typeface="+mn-cs"/>
              </a:rPr>
              <a:t>Recopilación de información operativa</a:t>
            </a:r>
          </a:p>
        </p:txBody>
      </p:sp>
      <p:sp>
        <p:nvSpPr>
          <p:cNvPr id="19" name="18 CuadroTexto"/>
          <p:cNvSpPr txBox="1"/>
          <p:nvPr/>
        </p:nvSpPr>
        <p:spPr>
          <a:xfrm>
            <a:off x="900113" y="2501900"/>
            <a:ext cx="1871662" cy="1076325"/>
          </a:xfrm>
          <a:prstGeom prst="rect">
            <a:avLst/>
          </a:prstGeom>
          <a:solidFill>
            <a:schemeClr val="accent5">
              <a:lumMod val="60000"/>
              <a:lumOff val="40000"/>
            </a:schemeClr>
          </a:solidFill>
        </p:spPr>
        <p:txBody>
          <a:bodyPr>
            <a:spAutoFit/>
          </a:bodyPr>
          <a:lstStyle/>
          <a:p>
            <a:pPr algn="ctr" fontAlgn="auto">
              <a:spcBef>
                <a:spcPts val="0"/>
              </a:spcBef>
              <a:spcAft>
                <a:spcPts val="0"/>
              </a:spcAft>
              <a:defRPr/>
            </a:pPr>
            <a:r>
              <a:rPr lang="es-VE" sz="1600" dirty="0">
                <a:latin typeface="Arial Narrow" pitchFamily="34" charset="0"/>
                <a:cs typeface="+mn-cs"/>
              </a:rPr>
              <a:t>Identificación de nodos problemas en relación</a:t>
            </a:r>
          </a:p>
          <a:p>
            <a:pPr algn="ctr" fontAlgn="auto">
              <a:spcBef>
                <a:spcPts val="0"/>
              </a:spcBef>
              <a:spcAft>
                <a:spcPts val="0"/>
              </a:spcAft>
              <a:defRPr/>
            </a:pPr>
            <a:r>
              <a:rPr lang="es-VE" sz="1600" dirty="0">
                <a:latin typeface="Arial Narrow" pitchFamily="34" charset="0"/>
                <a:cs typeface="+mn-cs"/>
              </a:rPr>
              <a:t>SUPRA - Usuarios  </a:t>
            </a:r>
          </a:p>
        </p:txBody>
      </p:sp>
      <p:cxnSp>
        <p:nvCxnSpPr>
          <p:cNvPr id="20" name="19 Conector recto de flecha"/>
          <p:cNvCxnSpPr>
            <a:stCxn id="18" idx="2"/>
            <a:endCxn id="19" idx="0"/>
          </p:cNvCxnSpPr>
          <p:nvPr/>
        </p:nvCxnSpPr>
        <p:spPr>
          <a:xfrm>
            <a:off x="1835150" y="2170113"/>
            <a:ext cx="0" cy="3317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37" name="20 CuadroTexto"/>
          <p:cNvSpPr txBox="1">
            <a:spLocks noChangeArrowheads="1"/>
          </p:cNvSpPr>
          <p:nvPr/>
        </p:nvSpPr>
        <p:spPr bwMode="auto">
          <a:xfrm>
            <a:off x="900113" y="3675063"/>
            <a:ext cx="1871662" cy="584200"/>
          </a:xfrm>
          <a:prstGeom prst="rect">
            <a:avLst/>
          </a:prstGeom>
          <a:noFill/>
          <a:ln w="9525">
            <a:noFill/>
            <a:miter lim="800000"/>
            <a:headEnd/>
            <a:tailEnd/>
          </a:ln>
        </p:spPr>
        <p:txBody>
          <a:bodyPr>
            <a:spAutoFit/>
          </a:bodyPr>
          <a:lstStyle/>
          <a:p>
            <a:pPr algn="ctr"/>
            <a:r>
              <a:rPr lang="es-VE" sz="1600">
                <a:latin typeface="Arial Narrow" pitchFamily="34" charset="0"/>
              </a:rPr>
              <a:t>Identificación conducta problema</a:t>
            </a:r>
          </a:p>
        </p:txBody>
      </p:sp>
      <p:cxnSp>
        <p:nvCxnSpPr>
          <p:cNvPr id="22" name="21 Conector recto de flecha"/>
          <p:cNvCxnSpPr>
            <a:stCxn id="19" idx="2"/>
            <a:endCxn id="30737" idx="0"/>
          </p:cNvCxnSpPr>
          <p:nvPr/>
        </p:nvCxnSpPr>
        <p:spPr>
          <a:xfrm>
            <a:off x="1835150" y="3578225"/>
            <a:ext cx="0" cy="96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39" name="22 CuadroTexto"/>
          <p:cNvSpPr txBox="1">
            <a:spLocks noChangeArrowheads="1"/>
          </p:cNvSpPr>
          <p:nvPr/>
        </p:nvSpPr>
        <p:spPr bwMode="auto">
          <a:xfrm>
            <a:off x="3132138" y="3027363"/>
            <a:ext cx="1655762" cy="584200"/>
          </a:xfrm>
          <a:prstGeom prst="rect">
            <a:avLst/>
          </a:prstGeom>
          <a:solidFill>
            <a:srgbClr val="00B0F0"/>
          </a:solidFill>
          <a:ln w="9525">
            <a:noFill/>
            <a:miter lim="800000"/>
            <a:headEnd/>
            <a:tailEnd/>
          </a:ln>
        </p:spPr>
        <p:txBody>
          <a:bodyPr>
            <a:spAutoFit/>
          </a:bodyPr>
          <a:lstStyle/>
          <a:p>
            <a:pPr algn="ctr"/>
            <a:r>
              <a:rPr lang="es-VE" sz="1600">
                <a:latin typeface="Arial Narrow" pitchFamily="34" charset="0"/>
              </a:rPr>
              <a:t>Generación de Plan Mediático</a:t>
            </a:r>
          </a:p>
        </p:txBody>
      </p:sp>
      <p:sp>
        <p:nvSpPr>
          <p:cNvPr id="30740" name="23 CuadroTexto"/>
          <p:cNvSpPr txBox="1">
            <a:spLocks noChangeArrowheads="1"/>
          </p:cNvSpPr>
          <p:nvPr/>
        </p:nvSpPr>
        <p:spPr bwMode="auto">
          <a:xfrm>
            <a:off x="3132138" y="4448175"/>
            <a:ext cx="1655762" cy="584200"/>
          </a:xfrm>
          <a:prstGeom prst="rect">
            <a:avLst/>
          </a:prstGeom>
          <a:solidFill>
            <a:srgbClr val="00B0F0"/>
          </a:solidFill>
          <a:ln w="9525">
            <a:noFill/>
            <a:miter lim="800000"/>
            <a:headEnd/>
            <a:tailEnd/>
          </a:ln>
        </p:spPr>
        <p:txBody>
          <a:bodyPr>
            <a:spAutoFit/>
          </a:bodyPr>
          <a:lstStyle/>
          <a:p>
            <a:pPr algn="ctr"/>
            <a:r>
              <a:rPr lang="es-VE" sz="1600">
                <a:latin typeface="Arial Narrow" pitchFamily="34" charset="0"/>
              </a:rPr>
              <a:t>Generación de Plan Formativo</a:t>
            </a:r>
          </a:p>
        </p:txBody>
      </p:sp>
      <p:sp>
        <p:nvSpPr>
          <p:cNvPr id="30741" name="24 CuadroTexto"/>
          <p:cNvSpPr txBox="1">
            <a:spLocks noChangeArrowheads="1"/>
          </p:cNvSpPr>
          <p:nvPr/>
        </p:nvSpPr>
        <p:spPr bwMode="auto">
          <a:xfrm>
            <a:off x="5235575" y="2306638"/>
            <a:ext cx="1871663" cy="307975"/>
          </a:xfrm>
          <a:prstGeom prst="rect">
            <a:avLst/>
          </a:prstGeom>
          <a:noFill/>
          <a:ln w="9525">
            <a:noFill/>
            <a:miter lim="800000"/>
            <a:headEnd/>
            <a:tailEnd/>
          </a:ln>
        </p:spPr>
        <p:txBody>
          <a:bodyPr>
            <a:spAutoFit/>
          </a:bodyPr>
          <a:lstStyle/>
          <a:p>
            <a:r>
              <a:rPr lang="es-VE" sz="1400">
                <a:latin typeface="Arial Narrow" pitchFamily="34" charset="0"/>
              </a:rPr>
              <a:t>Campaña en medios</a:t>
            </a:r>
          </a:p>
        </p:txBody>
      </p:sp>
      <p:sp>
        <p:nvSpPr>
          <p:cNvPr id="30742" name="25 CuadroTexto"/>
          <p:cNvSpPr txBox="1">
            <a:spLocks noChangeArrowheads="1"/>
          </p:cNvSpPr>
          <p:nvPr/>
        </p:nvSpPr>
        <p:spPr bwMode="auto">
          <a:xfrm>
            <a:off x="5219700" y="2719388"/>
            <a:ext cx="1873250" cy="522287"/>
          </a:xfrm>
          <a:prstGeom prst="rect">
            <a:avLst/>
          </a:prstGeom>
          <a:noFill/>
          <a:ln w="9525">
            <a:noFill/>
            <a:miter lim="800000"/>
            <a:headEnd/>
            <a:tailEnd/>
          </a:ln>
        </p:spPr>
        <p:txBody>
          <a:bodyPr>
            <a:spAutoFit/>
          </a:bodyPr>
          <a:lstStyle/>
          <a:p>
            <a:r>
              <a:rPr lang="es-VE" sz="1400">
                <a:latin typeface="Arial Narrow" pitchFamily="34" charset="0"/>
              </a:rPr>
              <a:t>Campaña en usuarios clave (niños, empresas)</a:t>
            </a:r>
          </a:p>
        </p:txBody>
      </p:sp>
      <p:sp>
        <p:nvSpPr>
          <p:cNvPr id="30743" name="26 CuadroTexto"/>
          <p:cNvSpPr txBox="1">
            <a:spLocks noChangeArrowheads="1"/>
          </p:cNvSpPr>
          <p:nvPr/>
        </p:nvSpPr>
        <p:spPr bwMode="auto">
          <a:xfrm>
            <a:off x="5233988" y="3351213"/>
            <a:ext cx="1871662" cy="739775"/>
          </a:xfrm>
          <a:prstGeom prst="rect">
            <a:avLst/>
          </a:prstGeom>
          <a:noFill/>
          <a:ln w="9525">
            <a:noFill/>
            <a:miter lim="800000"/>
            <a:headEnd/>
            <a:tailEnd/>
          </a:ln>
        </p:spPr>
        <p:txBody>
          <a:bodyPr>
            <a:spAutoFit/>
          </a:bodyPr>
          <a:lstStyle/>
          <a:p>
            <a:r>
              <a:rPr lang="es-VE" sz="1400">
                <a:latin typeface="Arial Narrow" pitchFamily="34" charset="0"/>
              </a:rPr>
              <a:t>Aplicación de instrumentos que midan cada problema</a:t>
            </a:r>
          </a:p>
        </p:txBody>
      </p:sp>
      <p:cxnSp>
        <p:nvCxnSpPr>
          <p:cNvPr id="28" name="27 Conector angular"/>
          <p:cNvCxnSpPr>
            <a:stCxn id="30737" idx="3"/>
            <a:endCxn id="30739" idx="1"/>
          </p:cNvCxnSpPr>
          <p:nvPr/>
        </p:nvCxnSpPr>
        <p:spPr>
          <a:xfrm flipV="1">
            <a:off x="2771775" y="3319463"/>
            <a:ext cx="360363" cy="647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angular"/>
          <p:cNvCxnSpPr>
            <a:stCxn id="30737" idx="3"/>
            <a:endCxn id="30740" idx="1"/>
          </p:cNvCxnSpPr>
          <p:nvPr/>
        </p:nvCxnSpPr>
        <p:spPr>
          <a:xfrm>
            <a:off x="2771775" y="3967163"/>
            <a:ext cx="360363" cy="77311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angular"/>
          <p:cNvCxnSpPr>
            <a:stCxn id="30739" idx="3"/>
            <a:endCxn id="30741" idx="1"/>
          </p:cNvCxnSpPr>
          <p:nvPr/>
        </p:nvCxnSpPr>
        <p:spPr>
          <a:xfrm flipV="1">
            <a:off x="4787900" y="2460625"/>
            <a:ext cx="447675" cy="85883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a:stCxn id="30739" idx="3"/>
            <a:endCxn id="30743" idx="1"/>
          </p:cNvCxnSpPr>
          <p:nvPr/>
        </p:nvCxnSpPr>
        <p:spPr>
          <a:xfrm>
            <a:off x="4787900" y="3319463"/>
            <a:ext cx="446088" cy="40163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angular"/>
          <p:cNvCxnSpPr>
            <a:stCxn id="30739" idx="3"/>
            <a:endCxn id="30742" idx="1"/>
          </p:cNvCxnSpPr>
          <p:nvPr/>
        </p:nvCxnSpPr>
        <p:spPr>
          <a:xfrm flipV="1">
            <a:off x="4787900" y="2979738"/>
            <a:ext cx="431800" cy="33972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49" name="32 CuadroTexto"/>
          <p:cNvSpPr txBox="1">
            <a:spLocks noChangeArrowheads="1"/>
          </p:cNvSpPr>
          <p:nvPr/>
        </p:nvSpPr>
        <p:spPr bwMode="auto">
          <a:xfrm>
            <a:off x="7704138" y="2809875"/>
            <a:ext cx="1260475" cy="585788"/>
          </a:xfrm>
          <a:prstGeom prst="rect">
            <a:avLst/>
          </a:prstGeom>
          <a:noFill/>
          <a:ln w="9525">
            <a:noFill/>
            <a:miter lim="800000"/>
            <a:headEnd/>
            <a:tailEnd/>
          </a:ln>
        </p:spPr>
        <p:txBody>
          <a:bodyPr>
            <a:spAutoFit/>
          </a:bodyPr>
          <a:lstStyle/>
          <a:p>
            <a:pPr algn="ctr"/>
            <a:r>
              <a:rPr lang="es-VE" sz="1600">
                <a:latin typeface="Arial Narrow" pitchFamily="34" charset="0"/>
              </a:rPr>
              <a:t>Control y Evaluación</a:t>
            </a:r>
          </a:p>
        </p:txBody>
      </p:sp>
      <p:sp>
        <p:nvSpPr>
          <p:cNvPr id="30750" name="33 CuadroTexto"/>
          <p:cNvSpPr txBox="1">
            <a:spLocks noChangeArrowheads="1"/>
          </p:cNvSpPr>
          <p:nvPr/>
        </p:nvSpPr>
        <p:spPr bwMode="auto">
          <a:xfrm>
            <a:off x="7704138" y="3602038"/>
            <a:ext cx="1260475" cy="585787"/>
          </a:xfrm>
          <a:prstGeom prst="rect">
            <a:avLst/>
          </a:prstGeom>
          <a:noFill/>
          <a:ln w="9525">
            <a:noFill/>
            <a:miter lim="800000"/>
            <a:headEnd/>
            <a:tailEnd/>
          </a:ln>
        </p:spPr>
        <p:txBody>
          <a:bodyPr>
            <a:spAutoFit/>
          </a:bodyPr>
          <a:lstStyle/>
          <a:p>
            <a:pPr algn="ctr"/>
            <a:r>
              <a:rPr lang="es-VE" sz="1600">
                <a:latin typeface="Arial Narrow" pitchFamily="34" charset="0"/>
              </a:rPr>
              <a:t>Correctivos y adecuaciones</a:t>
            </a:r>
          </a:p>
        </p:txBody>
      </p:sp>
      <p:cxnSp>
        <p:nvCxnSpPr>
          <p:cNvPr id="35" name="34 Conector angular"/>
          <p:cNvCxnSpPr>
            <a:stCxn id="30741" idx="3"/>
            <a:endCxn id="30749" idx="1"/>
          </p:cNvCxnSpPr>
          <p:nvPr/>
        </p:nvCxnSpPr>
        <p:spPr>
          <a:xfrm>
            <a:off x="7107238" y="2460625"/>
            <a:ext cx="596900" cy="64293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angular"/>
          <p:cNvCxnSpPr>
            <a:stCxn id="30743" idx="3"/>
            <a:endCxn id="30749" idx="1"/>
          </p:cNvCxnSpPr>
          <p:nvPr/>
        </p:nvCxnSpPr>
        <p:spPr>
          <a:xfrm flipV="1">
            <a:off x="7105650" y="3103563"/>
            <a:ext cx="598488" cy="61753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angular"/>
          <p:cNvCxnSpPr>
            <a:stCxn id="30742" idx="3"/>
            <a:endCxn id="30749" idx="1"/>
          </p:cNvCxnSpPr>
          <p:nvPr/>
        </p:nvCxnSpPr>
        <p:spPr>
          <a:xfrm>
            <a:off x="7092950" y="2979738"/>
            <a:ext cx="611188" cy="12382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30749" idx="2"/>
            <a:endCxn id="30750" idx="0"/>
          </p:cNvCxnSpPr>
          <p:nvPr/>
        </p:nvCxnSpPr>
        <p:spPr>
          <a:xfrm>
            <a:off x="8334375" y="3395663"/>
            <a:ext cx="0" cy="206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angular"/>
          <p:cNvCxnSpPr>
            <a:stCxn id="30750" idx="2"/>
            <a:endCxn id="30739" idx="2"/>
          </p:cNvCxnSpPr>
          <p:nvPr/>
        </p:nvCxnSpPr>
        <p:spPr>
          <a:xfrm rot="5400000" flipH="1">
            <a:off x="5858669" y="1712119"/>
            <a:ext cx="576262" cy="4375150"/>
          </a:xfrm>
          <a:prstGeom prst="bentConnector3">
            <a:avLst>
              <a:gd name="adj1" fmla="val -3968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56" name="43 CuadroTexto"/>
          <p:cNvSpPr txBox="1">
            <a:spLocks noChangeArrowheads="1"/>
          </p:cNvSpPr>
          <p:nvPr/>
        </p:nvSpPr>
        <p:spPr bwMode="auto">
          <a:xfrm>
            <a:off x="5465763" y="1412875"/>
            <a:ext cx="1344612" cy="1108075"/>
          </a:xfrm>
          <a:prstGeom prst="rect">
            <a:avLst/>
          </a:prstGeom>
          <a:noFill/>
          <a:ln w="9525">
            <a:noFill/>
            <a:miter lim="800000"/>
            <a:headEnd/>
            <a:tailEnd/>
          </a:ln>
        </p:spPr>
        <p:txBody>
          <a:bodyPr wrap="none">
            <a:spAutoFit/>
          </a:bodyPr>
          <a:lstStyle/>
          <a:p>
            <a:r>
              <a:rPr lang="es-VE" sz="6600" b="1">
                <a:solidFill>
                  <a:schemeClr val="bg1"/>
                </a:solidFill>
                <a:latin typeface="Arial Narrow" pitchFamily="34" charset="0"/>
              </a:rPr>
              <a:t>360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http://dibuteca.estaticos.net/dibujos/pintados/201215/camion-volquete-vehiculos-camiones-pintado-por-abuelos-9731045.jpg"/>
          <p:cNvPicPr>
            <a:picLocks noChangeAspect="1" noChangeArrowheads="1"/>
          </p:cNvPicPr>
          <p:nvPr/>
        </p:nvPicPr>
        <p:blipFill>
          <a:blip r:embed="rId2"/>
          <a:srcRect/>
          <a:stretch>
            <a:fillRect/>
          </a:stretch>
        </p:blipFill>
        <p:spPr bwMode="auto">
          <a:xfrm>
            <a:off x="1158875" y="4090988"/>
            <a:ext cx="1517650" cy="1189037"/>
          </a:xfrm>
          <a:prstGeom prst="rect">
            <a:avLst/>
          </a:prstGeom>
          <a:noFill/>
          <a:ln w="9525">
            <a:noFill/>
            <a:miter lim="800000"/>
            <a:headEnd/>
            <a:tailEnd/>
          </a:ln>
        </p:spPr>
      </p:pic>
      <p:pic>
        <p:nvPicPr>
          <p:cNvPr id="31747" name="Picture 8" descr="http://us.cdn1.123rf.com/168nwm/natis76/natis761206/natis76120600111/13899299-reciclar-el-icono.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2624138" y="3967163"/>
            <a:ext cx="1023937" cy="1125537"/>
          </a:xfrm>
          <a:prstGeom prst="rect">
            <a:avLst/>
          </a:prstGeom>
          <a:noFill/>
          <a:ln w="9525">
            <a:noFill/>
            <a:miter lim="800000"/>
            <a:headEnd/>
            <a:tailEnd/>
          </a:ln>
        </p:spPr>
      </p:pic>
      <p:pic>
        <p:nvPicPr>
          <p:cNvPr id="31748" name="Picture 2"/>
          <p:cNvPicPr>
            <a:picLocks noChangeAspect="1" noChangeArrowheads="1"/>
          </p:cNvPicPr>
          <p:nvPr/>
        </p:nvPicPr>
        <p:blipFill>
          <a:blip r:embed="rId4"/>
          <a:srcRect/>
          <a:stretch>
            <a:fillRect/>
          </a:stretch>
        </p:blipFill>
        <p:spPr bwMode="auto">
          <a:xfrm>
            <a:off x="1187450" y="925513"/>
            <a:ext cx="3397250" cy="3008312"/>
          </a:xfrm>
          <a:prstGeom prst="rect">
            <a:avLst/>
          </a:prstGeom>
          <a:noFill/>
          <a:ln w="9525">
            <a:noFill/>
            <a:miter lim="800000"/>
            <a:headEnd/>
            <a:tailEnd/>
          </a:ln>
        </p:spPr>
      </p:pic>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1750" name="5 CuadroTexto"/>
          <p:cNvSpPr txBox="1">
            <a:spLocks noChangeArrowheads="1"/>
          </p:cNvSpPr>
          <p:nvPr/>
        </p:nvSpPr>
        <p:spPr bwMode="auto">
          <a:xfrm rot="-5400000">
            <a:off x="-1112838" y="1100138"/>
            <a:ext cx="2797175"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COMUNIDAD</a:t>
            </a:r>
            <a:endParaRPr lang="es-VE" sz="4000">
              <a:solidFill>
                <a:schemeClr val="bg1"/>
              </a:solidFill>
              <a:latin typeface="Arial Black" pitchFamily="34" charset="0"/>
            </a:endParaRPr>
          </a:p>
        </p:txBody>
      </p:sp>
      <p:sp>
        <p:nvSpPr>
          <p:cNvPr id="31752" name="1 Rectángulo"/>
          <p:cNvSpPr>
            <a:spLocks noChangeArrowheads="1"/>
          </p:cNvSpPr>
          <p:nvPr/>
        </p:nvSpPr>
        <p:spPr bwMode="auto">
          <a:xfrm>
            <a:off x="2339975" y="217488"/>
            <a:ext cx="5616575" cy="461962"/>
          </a:xfrm>
          <a:prstGeom prst="rect">
            <a:avLst/>
          </a:prstGeom>
          <a:noFill/>
          <a:ln w="9525">
            <a:noFill/>
            <a:miter lim="800000"/>
            <a:headEnd/>
            <a:tailEnd/>
          </a:ln>
        </p:spPr>
        <p:txBody>
          <a:bodyPr>
            <a:spAutoFit/>
          </a:bodyPr>
          <a:lstStyle/>
          <a:p>
            <a:r>
              <a:rPr lang="es-VE" sz="2200" b="1">
                <a:solidFill>
                  <a:srgbClr val="C00000"/>
                </a:solidFill>
                <a:latin typeface="Arial" pitchFamily="34" charset="0"/>
                <a:ea typeface="DejaVu Sans" pitchFamily="34" charset="0"/>
              </a:rPr>
              <a:t>CAMPAÑA</a:t>
            </a:r>
            <a:r>
              <a:rPr lang="es-ES" sz="2400" b="1">
                <a:latin typeface="Arial Narrow" pitchFamily="34" charset="0"/>
                <a:ea typeface="DejaVu Sans" pitchFamily="34" charset="0"/>
              </a:rPr>
              <a:t> </a:t>
            </a:r>
            <a:r>
              <a:rPr lang="es-ES" sz="2200" b="1">
                <a:solidFill>
                  <a:srgbClr val="C00000"/>
                </a:solidFill>
                <a:latin typeface="Arial" pitchFamily="34" charset="0"/>
                <a:ea typeface="DejaVu Sans" pitchFamily="34" charset="0"/>
              </a:rPr>
              <a:t>comercios y habitantes</a:t>
            </a:r>
            <a:r>
              <a:rPr lang="es-VE" sz="2200" b="1">
                <a:solidFill>
                  <a:srgbClr val="C00000"/>
                </a:solidFill>
                <a:latin typeface="Arial" pitchFamily="34" charset="0"/>
                <a:ea typeface="DejaVu Sans" pitchFamily="34" charset="0"/>
              </a:rPr>
              <a:t>  </a:t>
            </a:r>
          </a:p>
        </p:txBody>
      </p:sp>
      <p:sp>
        <p:nvSpPr>
          <p:cNvPr id="31753" name="2 Rectángulo"/>
          <p:cNvSpPr>
            <a:spLocks noChangeArrowheads="1"/>
          </p:cNvSpPr>
          <p:nvPr/>
        </p:nvSpPr>
        <p:spPr bwMode="auto">
          <a:xfrm>
            <a:off x="1274763" y="5118100"/>
            <a:ext cx="3368675" cy="831850"/>
          </a:xfrm>
          <a:prstGeom prst="rect">
            <a:avLst/>
          </a:prstGeom>
          <a:noFill/>
          <a:ln w="9525">
            <a:noFill/>
            <a:miter lim="800000"/>
            <a:headEnd/>
            <a:tailEnd/>
          </a:ln>
        </p:spPr>
        <p:txBody>
          <a:bodyPr>
            <a:spAutoFit/>
          </a:bodyPr>
          <a:lstStyle/>
          <a:p>
            <a:pPr algn="ctr"/>
            <a:r>
              <a:rPr lang="es-ES" sz="2400" b="1">
                <a:solidFill>
                  <a:srgbClr val="000000"/>
                </a:solidFill>
                <a:latin typeface="Arial Narrow" pitchFamily="34" charset="0"/>
              </a:rPr>
              <a:t>Informar sobre La Ruta del Cartón</a:t>
            </a:r>
          </a:p>
        </p:txBody>
      </p:sp>
      <p:sp>
        <p:nvSpPr>
          <p:cNvPr id="31754" name="4 Rectángulo"/>
          <p:cNvSpPr>
            <a:spLocks noChangeArrowheads="1"/>
          </p:cNvSpPr>
          <p:nvPr/>
        </p:nvSpPr>
        <p:spPr bwMode="auto">
          <a:xfrm>
            <a:off x="6232525" y="5081588"/>
            <a:ext cx="2424113" cy="708025"/>
          </a:xfrm>
          <a:prstGeom prst="rect">
            <a:avLst/>
          </a:prstGeom>
          <a:noFill/>
          <a:ln w="9525">
            <a:noFill/>
            <a:miter lim="800000"/>
            <a:headEnd/>
            <a:tailEnd/>
          </a:ln>
        </p:spPr>
        <p:txBody>
          <a:bodyPr wrap="none">
            <a:spAutoFit/>
          </a:bodyPr>
          <a:lstStyle/>
          <a:p>
            <a:pPr algn="ctr"/>
            <a:r>
              <a:rPr lang="es-ES" sz="2400" b="1">
                <a:solidFill>
                  <a:srgbClr val="000000"/>
                </a:solidFill>
                <a:latin typeface="Arial Narrow" pitchFamily="34" charset="0"/>
              </a:rPr>
              <a:t>uso de las 3R</a:t>
            </a:r>
          </a:p>
          <a:p>
            <a:pPr algn="ctr"/>
            <a:r>
              <a:rPr lang="es-ES" sz="1600"/>
              <a:t>(Reducir, Reusar y Reciclar)</a:t>
            </a:r>
            <a:endParaRPr lang="es-ES" sz="1600" b="1">
              <a:solidFill>
                <a:srgbClr val="000000"/>
              </a:solidFill>
              <a:latin typeface="Arial Narrow" pitchFamily="34" charset="0"/>
            </a:endParaRPr>
          </a:p>
        </p:txBody>
      </p:sp>
      <p:sp>
        <p:nvSpPr>
          <p:cNvPr id="31755" name="7 Rectángulo"/>
          <p:cNvSpPr>
            <a:spLocks noChangeArrowheads="1"/>
          </p:cNvSpPr>
          <p:nvPr/>
        </p:nvSpPr>
        <p:spPr bwMode="auto">
          <a:xfrm>
            <a:off x="1216025" y="2012950"/>
            <a:ext cx="3427413" cy="831850"/>
          </a:xfrm>
          <a:prstGeom prst="rect">
            <a:avLst/>
          </a:prstGeom>
          <a:noFill/>
          <a:ln w="9525">
            <a:noFill/>
            <a:miter lim="800000"/>
            <a:headEnd/>
            <a:tailEnd/>
          </a:ln>
        </p:spPr>
        <p:txBody>
          <a:bodyPr>
            <a:spAutoFit/>
          </a:bodyPr>
          <a:lstStyle/>
          <a:p>
            <a:pPr algn="ctr"/>
            <a:r>
              <a:rPr lang="es-ES" sz="2400" b="1">
                <a:solidFill>
                  <a:srgbClr val="000000"/>
                </a:solidFill>
                <a:latin typeface="Arial Narrow" pitchFamily="34" charset="0"/>
              </a:rPr>
              <a:t>jornadas y talleres informativos </a:t>
            </a:r>
            <a:endParaRPr lang="es-VE" sz="2400" b="1">
              <a:latin typeface="Arial Narrow" pitchFamily="34" charset="0"/>
            </a:endParaRPr>
          </a:p>
        </p:txBody>
      </p:sp>
      <p:pic>
        <p:nvPicPr>
          <p:cNvPr id="31756" name="Picture 4" descr="http://www.dforceblog.com/wp-content/uploads/2010/11/reciclaje-de-basura.bmp"/>
          <p:cNvPicPr>
            <a:picLocks noChangeAspect="1" noChangeArrowheads="1"/>
          </p:cNvPicPr>
          <p:nvPr/>
        </p:nvPicPr>
        <p:blipFill>
          <a:blip r:embed="rId5"/>
          <a:srcRect/>
          <a:stretch>
            <a:fillRect/>
          </a:stretch>
        </p:blipFill>
        <p:spPr bwMode="auto">
          <a:xfrm>
            <a:off x="5414963" y="952500"/>
            <a:ext cx="3008312" cy="2254250"/>
          </a:xfrm>
          <a:prstGeom prst="rect">
            <a:avLst/>
          </a:prstGeom>
          <a:noFill/>
          <a:ln w="9525">
            <a:noFill/>
            <a:miter lim="800000"/>
            <a:headEnd/>
            <a:tailEnd/>
          </a:ln>
        </p:spPr>
      </p:pic>
      <p:sp>
        <p:nvSpPr>
          <p:cNvPr id="31757" name="6 Rectángulo"/>
          <p:cNvSpPr>
            <a:spLocks noChangeArrowheads="1"/>
          </p:cNvSpPr>
          <p:nvPr/>
        </p:nvSpPr>
        <p:spPr bwMode="auto">
          <a:xfrm>
            <a:off x="6440488" y="2644775"/>
            <a:ext cx="2286000" cy="461963"/>
          </a:xfrm>
          <a:prstGeom prst="rect">
            <a:avLst/>
          </a:prstGeom>
          <a:noFill/>
          <a:ln w="9525">
            <a:noFill/>
            <a:miter lim="800000"/>
            <a:headEnd/>
            <a:tailEnd/>
          </a:ln>
        </p:spPr>
        <p:txBody>
          <a:bodyPr>
            <a:spAutoFit/>
          </a:bodyPr>
          <a:lstStyle/>
          <a:p>
            <a:pPr algn="ctr"/>
            <a:r>
              <a:rPr lang="es-ES" sz="2400" b="1">
                <a:solidFill>
                  <a:srgbClr val="000000"/>
                </a:solidFill>
                <a:latin typeface="Arial Narrow" pitchFamily="34" charset="0"/>
              </a:rPr>
              <a:t>como recolectar</a:t>
            </a:r>
            <a:endParaRPr lang="es-VE" sz="2400" b="1">
              <a:latin typeface="Arial Narrow" pitchFamily="34" charset="0"/>
            </a:endParaRPr>
          </a:p>
        </p:txBody>
      </p:sp>
      <p:pic>
        <p:nvPicPr>
          <p:cNvPr id="31758" name="Picture 6" descr="http://www.encuestafacil.com/Logos/90/03/329003.jpg"/>
          <p:cNvPicPr>
            <a:picLocks noChangeAspect="1" noChangeArrowheads="1"/>
          </p:cNvPicPr>
          <p:nvPr/>
        </p:nvPicPr>
        <p:blipFill>
          <a:blip r:embed="rId6"/>
          <a:srcRect/>
          <a:stretch>
            <a:fillRect/>
          </a:stretch>
        </p:blipFill>
        <p:spPr bwMode="auto">
          <a:xfrm>
            <a:off x="6851650" y="3832225"/>
            <a:ext cx="1273175" cy="1233488"/>
          </a:xfrm>
          <a:prstGeom prst="rect">
            <a:avLst/>
          </a:prstGeom>
          <a:noFill/>
          <a:ln w="9525">
            <a:noFill/>
            <a:miter lim="800000"/>
            <a:headEnd/>
            <a:tailEnd/>
          </a:ln>
        </p:spPr>
      </p:pic>
      <p:sp>
        <p:nvSpPr>
          <p:cNvPr id="31759" name="9 Rectángulo"/>
          <p:cNvSpPr>
            <a:spLocks noChangeArrowheads="1"/>
          </p:cNvSpPr>
          <p:nvPr/>
        </p:nvSpPr>
        <p:spPr bwMode="auto">
          <a:xfrm>
            <a:off x="827088" y="611188"/>
            <a:ext cx="8316912" cy="369887"/>
          </a:xfrm>
          <a:prstGeom prst="rect">
            <a:avLst/>
          </a:prstGeom>
          <a:noFill/>
          <a:ln w="9525">
            <a:noFill/>
            <a:miter lim="800000"/>
            <a:headEnd/>
            <a:tailEnd/>
          </a:ln>
        </p:spPr>
        <p:txBody>
          <a:bodyPr>
            <a:spAutoFit/>
          </a:bodyPr>
          <a:lstStyle/>
          <a:p>
            <a:r>
              <a:rPr lang="es-ES" b="1">
                <a:latin typeface="Arial Narrow" pitchFamily="34" charset="0"/>
              </a:rPr>
              <a:t>Los principales temas atacar en la campaña para comercios y habitantes serán: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099" name="5 CuadroTexto"/>
          <p:cNvSpPr txBox="1">
            <a:spLocks noChangeArrowheads="1"/>
          </p:cNvSpPr>
          <p:nvPr/>
        </p:nvSpPr>
        <p:spPr bwMode="auto">
          <a:xfrm rot="-5400000">
            <a:off x="-2088356" y="2148681"/>
            <a:ext cx="4732338" cy="523875"/>
          </a:xfrm>
          <a:prstGeom prst="rect">
            <a:avLst/>
          </a:prstGeom>
          <a:noFill/>
          <a:ln w="9525">
            <a:noFill/>
            <a:miter lim="800000"/>
            <a:headEnd/>
            <a:tailEnd/>
          </a:ln>
        </p:spPr>
        <p:txBody>
          <a:bodyPr wrap="none">
            <a:spAutoFit/>
          </a:bodyPr>
          <a:lstStyle/>
          <a:p>
            <a:r>
              <a:rPr lang="es-CO" sz="2800" b="1">
                <a:solidFill>
                  <a:schemeClr val="bg1"/>
                </a:solidFill>
                <a:latin typeface="Arial Narrow" pitchFamily="34" charset="0"/>
              </a:rPr>
              <a:t>PRODUCCIÓN Y RECOLECCIÓN</a:t>
            </a:r>
            <a:endParaRPr lang="es-VE" sz="2800">
              <a:solidFill>
                <a:schemeClr val="bg1"/>
              </a:solidFill>
              <a:latin typeface="Arial Black" pitchFamily="34" charset="0"/>
            </a:endParaRPr>
          </a:p>
        </p:txBody>
      </p:sp>
      <p:sp>
        <p:nvSpPr>
          <p:cNvPr id="4101" name="1 Rectángulo"/>
          <p:cNvSpPr>
            <a:spLocks noChangeArrowheads="1"/>
          </p:cNvSpPr>
          <p:nvPr/>
        </p:nvSpPr>
        <p:spPr bwMode="auto">
          <a:xfrm>
            <a:off x="1008524" y="160338"/>
            <a:ext cx="7461916" cy="1107996"/>
          </a:xfrm>
          <a:prstGeom prst="rect">
            <a:avLst/>
          </a:prstGeom>
          <a:noFill/>
          <a:ln w="9525">
            <a:noFill/>
            <a:miter lim="800000"/>
            <a:headEnd/>
            <a:tailEnd/>
          </a:ln>
        </p:spPr>
        <p:txBody>
          <a:bodyPr wrap="none">
            <a:spAutoFit/>
          </a:bodyPr>
          <a:lstStyle/>
          <a:p>
            <a:pPr algn="ctr"/>
            <a:r>
              <a:rPr lang="es-VE" sz="2200" b="1" dirty="0">
                <a:solidFill>
                  <a:srgbClr val="C00000"/>
                </a:solidFill>
                <a:latin typeface="Arial" pitchFamily="34" charset="0"/>
                <a:cs typeface="DejaVu Sans" pitchFamily="34" charset="0"/>
              </a:rPr>
              <a:t>CREACION DE </a:t>
            </a:r>
            <a:r>
              <a:rPr lang="es-VE" sz="2200" b="1" dirty="0" smtClean="0">
                <a:solidFill>
                  <a:srgbClr val="C00000"/>
                </a:solidFill>
                <a:latin typeface="Arial" pitchFamily="34" charset="0"/>
                <a:cs typeface="DejaVu Sans" pitchFamily="34" charset="0"/>
              </a:rPr>
              <a:t> PLANTA  </a:t>
            </a:r>
            <a:r>
              <a:rPr lang="es-VE" sz="2200" b="1" dirty="0">
                <a:solidFill>
                  <a:srgbClr val="C00000"/>
                </a:solidFill>
                <a:latin typeface="Arial" pitchFamily="34" charset="0"/>
                <a:cs typeface="DejaVu Sans" pitchFamily="34" charset="0"/>
              </a:rPr>
              <a:t>DE TRANSFERENCIA </a:t>
            </a:r>
            <a:r>
              <a:rPr lang="es-VE" sz="2200" b="1" dirty="0" smtClean="0">
                <a:solidFill>
                  <a:srgbClr val="C00000"/>
                </a:solidFill>
                <a:latin typeface="Arial" pitchFamily="34" charset="0"/>
                <a:cs typeface="DejaVu Sans" pitchFamily="34" charset="0"/>
              </a:rPr>
              <a:t> PARA </a:t>
            </a:r>
            <a:endParaRPr lang="es-VE" sz="2200" b="1" dirty="0">
              <a:solidFill>
                <a:srgbClr val="C00000"/>
              </a:solidFill>
              <a:latin typeface="Arial" pitchFamily="34" charset="0"/>
              <a:cs typeface="DejaVu Sans" pitchFamily="34" charset="0"/>
            </a:endParaRPr>
          </a:p>
          <a:p>
            <a:pPr algn="ctr"/>
            <a:r>
              <a:rPr lang="es-VE" sz="2200" b="1" dirty="0">
                <a:solidFill>
                  <a:srgbClr val="C00000"/>
                </a:solidFill>
                <a:latin typeface="Arial" pitchFamily="34" charset="0"/>
                <a:cs typeface="DejaVu Sans" pitchFamily="34" charset="0"/>
              </a:rPr>
              <a:t>DESECHOS SOLIDOS  D</a:t>
            </a:r>
            <a:r>
              <a:rPr lang="es-VE" sz="2200" b="1" dirty="0" smtClean="0">
                <a:solidFill>
                  <a:srgbClr val="C00000"/>
                </a:solidFill>
                <a:latin typeface="Arial" pitchFamily="34" charset="0"/>
                <a:cs typeface="DejaVu Sans" pitchFamily="34" charset="0"/>
              </a:rPr>
              <a:t>EL  </a:t>
            </a:r>
            <a:r>
              <a:rPr lang="es-VE" sz="2200" b="1" dirty="0">
                <a:solidFill>
                  <a:srgbClr val="C00000"/>
                </a:solidFill>
                <a:latin typeface="Arial" pitchFamily="34" charset="0"/>
                <a:cs typeface="DejaVu Sans" pitchFamily="34" charset="0"/>
              </a:rPr>
              <a:t>MUNICIPIO LIBERTADOR </a:t>
            </a:r>
          </a:p>
          <a:p>
            <a:pPr algn="ctr"/>
            <a:endParaRPr lang="es-VE" sz="2200" b="1" dirty="0">
              <a:solidFill>
                <a:srgbClr val="C00000"/>
              </a:solidFill>
              <a:latin typeface="Arial" pitchFamily="34" charset="0"/>
              <a:cs typeface="DejaVu Sans" pitchFamily="34" charset="0"/>
            </a:endParaRPr>
          </a:p>
        </p:txBody>
      </p:sp>
      <p:sp>
        <p:nvSpPr>
          <p:cNvPr id="4102" name="18 CuadroTexto"/>
          <p:cNvSpPr txBox="1">
            <a:spLocks noChangeArrowheads="1"/>
          </p:cNvSpPr>
          <p:nvPr/>
        </p:nvSpPr>
        <p:spPr bwMode="auto">
          <a:xfrm>
            <a:off x="720725" y="1160463"/>
            <a:ext cx="4143375" cy="4800600"/>
          </a:xfrm>
          <a:prstGeom prst="rect">
            <a:avLst/>
          </a:prstGeom>
          <a:noFill/>
          <a:ln w="9525">
            <a:noFill/>
            <a:miter lim="800000"/>
            <a:headEnd/>
            <a:tailEnd/>
          </a:ln>
        </p:spPr>
        <p:txBody>
          <a:bodyPr>
            <a:spAutoFit/>
          </a:bodyPr>
          <a:lstStyle/>
          <a:p>
            <a:pPr algn="just"/>
            <a:r>
              <a:rPr lang="es-ES" dirty="0">
                <a:latin typeface="Arial Narrow" pitchFamily="34" charset="0"/>
              </a:rPr>
              <a:t>     En </a:t>
            </a:r>
            <a:r>
              <a:rPr lang="es-ES" b="1" dirty="0">
                <a:solidFill>
                  <a:srgbClr val="C00000"/>
                </a:solidFill>
                <a:latin typeface="Arial Narrow" pitchFamily="34" charset="0"/>
              </a:rPr>
              <a:t>el año 2008, </a:t>
            </a:r>
            <a:r>
              <a:rPr lang="es-ES" dirty="0">
                <a:latin typeface="Arial Narrow" pitchFamily="34" charset="0"/>
              </a:rPr>
              <a:t>fue </a:t>
            </a:r>
            <a:r>
              <a:rPr lang="es-ES" b="1" dirty="0">
                <a:latin typeface="Arial Narrow" pitchFamily="34" charset="0"/>
              </a:rPr>
              <a:t> </a:t>
            </a:r>
            <a:r>
              <a:rPr lang="es-ES" b="1" dirty="0">
                <a:solidFill>
                  <a:srgbClr val="C00000"/>
                </a:solidFill>
                <a:latin typeface="Arial Narrow" pitchFamily="34" charset="0"/>
              </a:rPr>
              <a:t>inaugurada </a:t>
            </a:r>
            <a:r>
              <a:rPr lang="es-ES" dirty="0">
                <a:latin typeface="Arial Narrow" pitchFamily="34" charset="0"/>
              </a:rPr>
              <a:t>la Planta de Transferencia de Residuos Sólidos de </a:t>
            </a:r>
            <a:r>
              <a:rPr lang="es-ES" b="1" dirty="0">
                <a:solidFill>
                  <a:srgbClr val="C00000"/>
                </a:solidFill>
                <a:latin typeface="Arial Narrow" pitchFamily="34" charset="0"/>
              </a:rPr>
              <a:t>Las Mayas</a:t>
            </a:r>
            <a:r>
              <a:rPr lang="es-ES" dirty="0">
                <a:latin typeface="Arial Narrow" pitchFamily="34" charset="0"/>
              </a:rPr>
              <a:t>, la cual esta compuesta por cinco compactadoras estacionarias que procesan </a:t>
            </a:r>
            <a:r>
              <a:rPr lang="es-ES" b="1" dirty="0">
                <a:solidFill>
                  <a:srgbClr val="C00000"/>
                </a:solidFill>
                <a:latin typeface="Arial Narrow" pitchFamily="34" charset="0"/>
              </a:rPr>
              <a:t>250 toneladas de basura por hora</a:t>
            </a:r>
            <a:r>
              <a:rPr lang="es-ES" dirty="0">
                <a:latin typeface="Arial Narrow" pitchFamily="34" charset="0"/>
              </a:rPr>
              <a:t>. </a:t>
            </a:r>
          </a:p>
          <a:p>
            <a:pPr algn="just"/>
            <a:endParaRPr lang="es-ES" dirty="0">
              <a:latin typeface="Arial Narrow" pitchFamily="34" charset="0"/>
            </a:endParaRPr>
          </a:p>
          <a:p>
            <a:pPr algn="just"/>
            <a:r>
              <a:rPr lang="es-ES" dirty="0">
                <a:latin typeface="Arial Narrow" pitchFamily="34" charset="0"/>
              </a:rPr>
              <a:t>  La planta de transferencia trabaja </a:t>
            </a:r>
            <a:r>
              <a:rPr lang="es-ES" b="1" dirty="0" smtClean="0">
                <a:solidFill>
                  <a:srgbClr val="C00000"/>
                </a:solidFill>
                <a:latin typeface="Arial Narrow" pitchFamily="34" charset="0"/>
              </a:rPr>
              <a:t>10 </a:t>
            </a:r>
            <a:r>
              <a:rPr lang="es-ES" b="1" dirty="0">
                <a:solidFill>
                  <a:srgbClr val="C00000"/>
                </a:solidFill>
                <a:latin typeface="Arial Narrow" pitchFamily="34" charset="0"/>
              </a:rPr>
              <a:t>horas continuas</a:t>
            </a:r>
            <a:r>
              <a:rPr lang="es-ES" dirty="0">
                <a:latin typeface="Arial Narrow" pitchFamily="34" charset="0"/>
              </a:rPr>
              <a:t> con  15 unidades de semirremolque,</a:t>
            </a:r>
            <a:r>
              <a:rPr lang="es-VE" dirty="0">
                <a:latin typeface="Arial Narrow" pitchFamily="34" charset="0"/>
              </a:rPr>
              <a:t> numero </a:t>
            </a:r>
            <a:r>
              <a:rPr lang="es-ES" dirty="0">
                <a:latin typeface="Arial Narrow" pitchFamily="34" charset="0"/>
              </a:rPr>
              <a:t>suficiente para transferir  las dos mil 500 </a:t>
            </a:r>
            <a:r>
              <a:rPr lang="es-ES" dirty="0" smtClean="0">
                <a:latin typeface="Arial Narrow" pitchFamily="34" charset="0"/>
              </a:rPr>
              <a:t>toneladas  </a:t>
            </a:r>
            <a:r>
              <a:rPr lang="es-ES" dirty="0">
                <a:latin typeface="Arial Narrow" pitchFamily="34" charset="0"/>
              </a:rPr>
              <a:t>de basura que entran a diario. </a:t>
            </a:r>
            <a:r>
              <a:rPr lang="es-VE" dirty="0">
                <a:latin typeface="Arial Narrow" pitchFamily="34" charset="0"/>
              </a:rPr>
              <a:t> </a:t>
            </a:r>
          </a:p>
          <a:p>
            <a:pPr algn="just"/>
            <a:endParaRPr lang="es-VE" dirty="0">
              <a:latin typeface="Arial Narrow" pitchFamily="34" charset="0"/>
            </a:endParaRPr>
          </a:p>
          <a:p>
            <a:pPr algn="just"/>
            <a:r>
              <a:rPr lang="es-VE" dirty="0">
                <a:latin typeface="Arial Narrow" pitchFamily="34" charset="0"/>
              </a:rPr>
              <a:t>    C</a:t>
            </a:r>
            <a:r>
              <a:rPr lang="es-ES" dirty="0">
                <a:latin typeface="Arial Narrow" pitchFamily="34" charset="0"/>
              </a:rPr>
              <a:t>on este sistema de transferencia  se redujo el período de tiempo en el cual se llevaban los desperdicios al relleno sanitario de La Bonanza, en los Valles del Tuy. </a:t>
            </a:r>
            <a:br>
              <a:rPr lang="es-ES" dirty="0">
                <a:latin typeface="Arial Narrow" pitchFamily="34" charset="0"/>
              </a:rPr>
            </a:br>
            <a:endParaRPr lang="es-VE" dirty="0">
              <a:latin typeface="Arial Narrow" pitchFamily="34" charset="0"/>
            </a:endParaRPr>
          </a:p>
        </p:txBody>
      </p:sp>
      <p:pic>
        <p:nvPicPr>
          <p:cNvPr id="20" name="Picture 7" descr="http://www.ciudadccs.info/wp-content/uploads/IMG_6560-copia.jpg"/>
          <p:cNvPicPr>
            <a:picLocks noChangeAspect="1" noChangeArrowheads="1"/>
          </p:cNvPicPr>
          <p:nvPr/>
        </p:nvPicPr>
        <p:blipFill>
          <a:blip r:embed="rId2"/>
          <a:srcRect/>
          <a:stretch>
            <a:fillRect/>
          </a:stretch>
        </p:blipFill>
        <p:spPr bwMode="auto">
          <a:xfrm>
            <a:off x="5135804" y="980728"/>
            <a:ext cx="3430355" cy="2664296"/>
          </a:xfrm>
          <a:prstGeom prst="rect">
            <a:avLst/>
          </a:prstGeom>
          <a:ln>
            <a:noFill/>
          </a:ln>
          <a:effectLst>
            <a:outerShdw blurRad="292100" dist="139700" dir="2700000" algn="tl" rotWithShape="0">
              <a:srgbClr val="333333">
                <a:alpha val="65000"/>
              </a:srgbClr>
            </a:outerShdw>
          </a:effectLst>
        </p:spPr>
      </p:pic>
      <p:pic>
        <p:nvPicPr>
          <p:cNvPr id="21" name="Picture 9" descr="http://www.gdc.gob.ve/site_resources/photos/00002489-original.jpeg">
            <a:hlinkClick r:id="rId3"/>
          </p:cNvPr>
          <p:cNvPicPr>
            <a:picLocks noChangeAspect="1" noChangeArrowheads="1"/>
          </p:cNvPicPr>
          <p:nvPr/>
        </p:nvPicPr>
        <p:blipFill>
          <a:blip r:embed="rId4"/>
          <a:srcRect/>
          <a:stretch>
            <a:fillRect/>
          </a:stretch>
        </p:blipFill>
        <p:spPr bwMode="auto">
          <a:xfrm>
            <a:off x="5119860" y="3855135"/>
            <a:ext cx="3446299" cy="274221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32771" name="5 CuadroTexto"/>
          <p:cNvSpPr txBox="1">
            <a:spLocks noChangeArrowheads="1"/>
          </p:cNvSpPr>
          <p:nvPr/>
        </p:nvSpPr>
        <p:spPr bwMode="auto">
          <a:xfrm rot="-5400000">
            <a:off x="-1112838" y="1100138"/>
            <a:ext cx="2797175" cy="708026"/>
          </a:xfrm>
          <a:prstGeom prst="rect">
            <a:avLst/>
          </a:prstGeom>
          <a:noFill/>
          <a:ln w="9525">
            <a:noFill/>
            <a:miter lim="800000"/>
            <a:headEnd/>
            <a:tailEnd/>
          </a:ln>
        </p:spPr>
        <p:txBody>
          <a:bodyPr wrap="none">
            <a:spAutoFit/>
          </a:bodyPr>
          <a:lstStyle/>
          <a:p>
            <a:r>
              <a:rPr lang="es-CO" sz="4000" b="1">
                <a:solidFill>
                  <a:schemeClr val="bg1"/>
                </a:solidFill>
                <a:latin typeface="Arial Narrow" pitchFamily="34" charset="0"/>
              </a:rPr>
              <a:t>COMUNIDAD</a:t>
            </a:r>
            <a:endParaRPr lang="es-VE" sz="4000">
              <a:solidFill>
                <a:schemeClr val="bg1"/>
              </a:solidFill>
              <a:latin typeface="Arial Black" pitchFamily="34" charset="0"/>
            </a:endParaRPr>
          </a:p>
        </p:txBody>
      </p:sp>
      <p:sp>
        <p:nvSpPr>
          <p:cNvPr id="32773" name="1 Rectángulo"/>
          <p:cNvSpPr>
            <a:spLocks noChangeArrowheads="1"/>
          </p:cNvSpPr>
          <p:nvPr/>
        </p:nvSpPr>
        <p:spPr bwMode="auto">
          <a:xfrm>
            <a:off x="3851275" y="206375"/>
            <a:ext cx="4572000" cy="430213"/>
          </a:xfrm>
          <a:prstGeom prst="rect">
            <a:avLst/>
          </a:prstGeom>
          <a:noFill/>
          <a:ln w="9525">
            <a:noFill/>
            <a:miter lim="800000"/>
            <a:headEnd/>
            <a:tailEnd/>
          </a:ln>
        </p:spPr>
        <p:txBody>
          <a:bodyPr>
            <a:spAutoFit/>
          </a:bodyPr>
          <a:lstStyle/>
          <a:p>
            <a:r>
              <a:rPr lang="es-VE" sz="2200" b="1">
                <a:solidFill>
                  <a:srgbClr val="C00000"/>
                </a:solidFill>
                <a:latin typeface="Arial" pitchFamily="34" charset="0"/>
                <a:ea typeface="DejaVu Sans" pitchFamily="34" charset="0"/>
              </a:rPr>
              <a:t>CAMPAÑA  </a:t>
            </a:r>
          </a:p>
        </p:txBody>
      </p:sp>
      <p:sp>
        <p:nvSpPr>
          <p:cNvPr id="32774" name="8 CuadroTexto"/>
          <p:cNvSpPr txBox="1">
            <a:spLocks noChangeArrowheads="1"/>
          </p:cNvSpPr>
          <p:nvPr/>
        </p:nvSpPr>
        <p:spPr bwMode="auto">
          <a:xfrm>
            <a:off x="1150938" y="1020763"/>
            <a:ext cx="7416800" cy="923925"/>
          </a:xfrm>
          <a:prstGeom prst="rect">
            <a:avLst/>
          </a:prstGeom>
          <a:noFill/>
          <a:ln w="9525">
            <a:noFill/>
            <a:miter lim="800000"/>
            <a:headEnd/>
            <a:tailEnd/>
          </a:ln>
        </p:spPr>
        <p:txBody>
          <a:bodyPr>
            <a:spAutoFit/>
          </a:bodyPr>
          <a:lstStyle/>
          <a:p>
            <a:r>
              <a:rPr lang="es-ES" b="1">
                <a:latin typeface="Arial Narrow" pitchFamily="34" charset="0"/>
              </a:rPr>
              <a:t>Ejemplo de campañas </a:t>
            </a:r>
          </a:p>
          <a:p>
            <a:endParaRPr lang="es-ES">
              <a:latin typeface="Arial Narrow" pitchFamily="34" charset="0"/>
            </a:endParaRPr>
          </a:p>
          <a:p>
            <a:endParaRPr lang="es-ES">
              <a:latin typeface="Arial Narrow" pitchFamily="34" charset="0"/>
            </a:endParaRPr>
          </a:p>
        </p:txBody>
      </p:sp>
      <p:pic>
        <p:nvPicPr>
          <p:cNvPr id="32775" name="Picture 2" descr="http://4.bp.blogspot.com/_Aq5putaOARo/S6oyTvgJZpI/AAAAAAAAAKE/cczbjTgpHD0/s1600/BASURA.jpg"/>
          <p:cNvPicPr>
            <a:picLocks noChangeAspect="1" noChangeArrowheads="1"/>
          </p:cNvPicPr>
          <p:nvPr/>
        </p:nvPicPr>
        <p:blipFill>
          <a:blip r:embed="rId2"/>
          <a:srcRect l="7915" t="4150" r="37054" b="5766"/>
          <a:stretch>
            <a:fillRect/>
          </a:stretch>
        </p:blipFill>
        <p:spPr bwMode="auto">
          <a:xfrm>
            <a:off x="647700" y="1566863"/>
            <a:ext cx="2449513" cy="2578100"/>
          </a:xfrm>
          <a:prstGeom prst="rect">
            <a:avLst/>
          </a:prstGeom>
          <a:noFill/>
          <a:ln w="9525">
            <a:noFill/>
            <a:miter lim="800000"/>
            <a:headEnd/>
            <a:tailEnd/>
          </a:ln>
        </p:spPr>
      </p:pic>
      <p:pic>
        <p:nvPicPr>
          <p:cNvPr id="32776" name="Picture 4" descr="http://300puntos.info/wp-content/uploads/2009/04/imagen11.jpg"/>
          <p:cNvPicPr>
            <a:picLocks noChangeAspect="1" noChangeArrowheads="1"/>
          </p:cNvPicPr>
          <p:nvPr/>
        </p:nvPicPr>
        <p:blipFill>
          <a:blip r:embed="rId3"/>
          <a:srcRect/>
          <a:stretch>
            <a:fillRect/>
          </a:stretch>
        </p:blipFill>
        <p:spPr bwMode="auto">
          <a:xfrm>
            <a:off x="652463" y="4011613"/>
            <a:ext cx="2444750" cy="1649412"/>
          </a:xfrm>
          <a:prstGeom prst="rect">
            <a:avLst/>
          </a:prstGeom>
          <a:noFill/>
          <a:ln w="9525">
            <a:noFill/>
            <a:miter lim="800000"/>
            <a:headEnd/>
            <a:tailEnd/>
          </a:ln>
        </p:spPr>
      </p:pic>
      <p:pic>
        <p:nvPicPr>
          <p:cNvPr id="32777" name="Picture 6" descr="http://mlhardy.files.wordpress.com/2013/02/tu-basura-es-tuya.jpg?w=645"/>
          <p:cNvPicPr>
            <a:picLocks noChangeAspect="1" noChangeArrowheads="1"/>
          </p:cNvPicPr>
          <p:nvPr/>
        </p:nvPicPr>
        <p:blipFill>
          <a:blip r:embed="rId4"/>
          <a:srcRect r="34390"/>
          <a:stretch>
            <a:fillRect/>
          </a:stretch>
        </p:blipFill>
        <p:spPr bwMode="auto">
          <a:xfrm>
            <a:off x="3097213" y="1566863"/>
            <a:ext cx="3749675" cy="3790950"/>
          </a:xfrm>
          <a:prstGeom prst="rect">
            <a:avLst/>
          </a:prstGeom>
          <a:noFill/>
          <a:ln w="9525">
            <a:noFill/>
            <a:miter lim="800000"/>
            <a:headEnd/>
            <a:tailEnd/>
          </a:ln>
        </p:spPr>
      </p:pic>
      <p:sp>
        <p:nvSpPr>
          <p:cNvPr id="32778" name="11 CuadroTexto"/>
          <p:cNvSpPr txBox="1">
            <a:spLocks noChangeArrowheads="1"/>
          </p:cNvSpPr>
          <p:nvPr/>
        </p:nvSpPr>
        <p:spPr bwMode="auto">
          <a:xfrm>
            <a:off x="6846888" y="1576388"/>
            <a:ext cx="2262187" cy="4616450"/>
          </a:xfrm>
          <a:prstGeom prst="rect">
            <a:avLst/>
          </a:prstGeom>
          <a:noFill/>
          <a:ln w="9525">
            <a:noFill/>
            <a:miter lim="800000"/>
            <a:headEnd/>
            <a:tailEnd/>
          </a:ln>
        </p:spPr>
        <p:txBody>
          <a:bodyPr>
            <a:spAutoFit/>
          </a:bodyPr>
          <a:lstStyle/>
          <a:p>
            <a:r>
              <a:rPr lang="es-ES" sz="1400" b="1" dirty="0"/>
              <a:t>PIEZAS GRÁFICAS</a:t>
            </a:r>
          </a:p>
          <a:p>
            <a:endParaRPr lang="es-ES" sz="1400" b="1" dirty="0"/>
          </a:p>
          <a:p>
            <a:pPr>
              <a:buFontTx/>
              <a:buChar char="-"/>
            </a:pPr>
            <a:r>
              <a:rPr lang="es-ES" sz="1400" dirty="0"/>
              <a:t> Volantes.</a:t>
            </a:r>
          </a:p>
          <a:p>
            <a:pPr>
              <a:buFontTx/>
              <a:buChar char="-"/>
            </a:pPr>
            <a:r>
              <a:rPr lang="es-ES" sz="1400" dirty="0"/>
              <a:t> Pancartas.</a:t>
            </a:r>
          </a:p>
          <a:p>
            <a:pPr>
              <a:buFontTx/>
              <a:buChar char="-"/>
            </a:pPr>
            <a:r>
              <a:rPr lang="es-ES" sz="1400" dirty="0"/>
              <a:t> Pendones.</a:t>
            </a:r>
          </a:p>
          <a:p>
            <a:pPr>
              <a:buFontTx/>
              <a:buChar char="-"/>
            </a:pPr>
            <a:r>
              <a:rPr lang="es-ES" sz="1400" dirty="0"/>
              <a:t> Librillo (material para niños y niñas).</a:t>
            </a:r>
          </a:p>
          <a:p>
            <a:pPr>
              <a:buFontTx/>
              <a:buChar char="-"/>
            </a:pPr>
            <a:r>
              <a:rPr lang="es-ES" sz="1400" dirty="0"/>
              <a:t> Corto (audiovisual).</a:t>
            </a:r>
          </a:p>
          <a:p>
            <a:pPr>
              <a:buFontTx/>
              <a:buChar char="-"/>
            </a:pPr>
            <a:r>
              <a:rPr lang="es-ES" sz="1400" dirty="0"/>
              <a:t> Calcomanías.</a:t>
            </a:r>
          </a:p>
          <a:p>
            <a:pPr>
              <a:buFontTx/>
              <a:buChar char="-"/>
            </a:pPr>
            <a:r>
              <a:rPr lang="es-ES" sz="1400" dirty="0"/>
              <a:t> Calendario de pared.</a:t>
            </a:r>
          </a:p>
          <a:p>
            <a:pPr>
              <a:buFontTx/>
              <a:buChar char="-"/>
            </a:pPr>
            <a:r>
              <a:rPr lang="es-ES" sz="1400" dirty="0"/>
              <a:t> Publicidad en medio de transporte masivo (Metro de Caracas, Metrobus, Buscaracas), prensa escrita y medios audiovisuales (web, tv y radio).</a:t>
            </a:r>
          </a:p>
          <a:p>
            <a:pPr>
              <a:buFontTx/>
              <a:buChar char="-"/>
            </a:pPr>
            <a:endParaRPr lang="es-ES" sz="1400" dirty="0"/>
          </a:p>
          <a:p>
            <a:endParaRPr lang="es-ES" sz="1400" b="1" dirty="0"/>
          </a:p>
          <a:p>
            <a:endParaRPr lang="es-ES" sz="1400" dirty="0"/>
          </a:p>
          <a:p>
            <a:endParaRPr lang="es-ES" sz="1400" dirty="0"/>
          </a:p>
          <a:p>
            <a:endParaRPr lang="es-E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36142" t="8920" r="4323" b="4738"/>
          <a:stretch>
            <a:fillRect/>
          </a:stretch>
        </p:blipFill>
        <p:spPr bwMode="auto">
          <a:xfrm>
            <a:off x="357188" y="1357313"/>
            <a:ext cx="8391525" cy="5256212"/>
          </a:xfrm>
          <a:prstGeom prst="rect">
            <a:avLst/>
          </a:prstGeom>
          <a:noFill/>
          <a:ln w="9525">
            <a:noFill/>
            <a:miter lim="800000"/>
            <a:headEnd/>
            <a:tailEnd/>
          </a:ln>
        </p:spPr>
      </p:pic>
      <p:sp>
        <p:nvSpPr>
          <p:cNvPr id="13" name="1 Título"/>
          <p:cNvSpPr txBox="1">
            <a:spLocks/>
          </p:cNvSpPr>
          <p:nvPr/>
        </p:nvSpPr>
        <p:spPr>
          <a:xfrm>
            <a:off x="285750" y="500063"/>
            <a:ext cx="9144000" cy="642937"/>
          </a:xfrm>
          <a:prstGeom prst="rect">
            <a:avLst/>
          </a:prstGeom>
        </p:spPr>
        <p:txBody>
          <a:bodyPr anchor="ctr"/>
          <a:lstStyle/>
          <a:p>
            <a:pPr fontAlgn="auto">
              <a:spcAft>
                <a:spcPts val="0"/>
              </a:spcAft>
              <a:defRPr/>
            </a:pPr>
            <a:r>
              <a:rPr lang="es-VE" b="1" dirty="0">
                <a:solidFill>
                  <a:srgbClr val="003300"/>
                </a:solidFill>
                <a:latin typeface="+mj-lt"/>
                <a:ea typeface="DejaVu Sans" pitchFamily="34" charset="0"/>
              </a:rPr>
              <a:t>SEDES OPERATIVAS </a:t>
            </a:r>
          </a:p>
        </p:txBody>
      </p:sp>
      <p:sp>
        <p:nvSpPr>
          <p:cNvPr id="14" name="13 CuadroTexto"/>
          <p:cNvSpPr txBox="1"/>
          <p:nvPr/>
        </p:nvSpPr>
        <p:spPr>
          <a:xfrm>
            <a:off x="2714625" y="6072188"/>
            <a:ext cx="1065213" cy="400050"/>
          </a:xfrm>
          <a:prstGeom prst="rect">
            <a:avLst/>
          </a:prstGeom>
          <a:solidFill>
            <a:srgbClr val="92D050"/>
          </a:solidFill>
        </p:spPr>
        <p:txBody>
          <a:bodyPr>
            <a:spAutoFit/>
          </a:bodyPr>
          <a:lstStyle/>
          <a:p>
            <a:pPr algn="ctr" fontAlgn="auto">
              <a:spcBef>
                <a:spcPts val="0"/>
              </a:spcBef>
              <a:spcAft>
                <a:spcPts val="0"/>
              </a:spcAft>
              <a:defRPr/>
            </a:pPr>
            <a:r>
              <a:rPr lang="es-VE" sz="1000" b="1" dirty="0">
                <a:solidFill>
                  <a:schemeClr val="bg2">
                    <a:lumMod val="25000"/>
                  </a:schemeClr>
                </a:solidFill>
                <a:latin typeface="+mn-lt"/>
                <a:cs typeface="+mn-cs"/>
              </a:rPr>
              <a:t>SUPRA</a:t>
            </a:r>
          </a:p>
          <a:p>
            <a:pPr algn="ctr" fontAlgn="auto">
              <a:spcBef>
                <a:spcPts val="0"/>
              </a:spcBef>
              <a:spcAft>
                <a:spcPts val="0"/>
              </a:spcAft>
              <a:defRPr/>
            </a:pPr>
            <a:r>
              <a:rPr lang="es-VE" sz="1000" b="1" dirty="0">
                <a:solidFill>
                  <a:schemeClr val="bg2">
                    <a:lumMod val="25000"/>
                  </a:schemeClr>
                </a:solidFill>
                <a:latin typeface="+mn-lt"/>
                <a:cs typeface="+mn-cs"/>
              </a:rPr>
              <a:t>MAYAS</a:t>
            </a:r>
          </a:p>
        </p:txBody>
      </p:sp>
      <p:sp>
        <p:nvSpPr>
          <p:cNvPr id="17" name="16 CuadroTexto"/>
          <p:cNvSpPr txBox="1"/>
          <p:nvPr/>
        </p:nvSpPr>
        <p:spPr>
          <a:xfrm>
            <a:off x="755650" y="3141663"/>
            <a:ext cx="936625" cy="400050"/>
          </a:xfrm>
          <a:prstGeom prst="rect">
            <a:avLst/>
          </a:prstGeom>
          <a:solidFill>
            <a:srgbClr val="92D050"/>
          </a:solidFill>
        </p:spPr>
        <p:txBody>
          <a:bodyPr>
            <a:spAutoFit/>
          </a:bodyPr>
          <a:lstStyle/>
          <a:p>
            <a:pPr algn="ctr" fontAlgn="auto">
              <a:spcBef>
                <a:spcPts val="0"/>
              </a:spcBef>
              <a:spcAft>
                <a:spcPts val="0"/>
              </a:spcAft>
              <a:defRPr/>
            </a:pPr>
            <a:r>
              <a:rPr lang="es-VE" sz="1000" b="1" dirty="0">
                <a:solidFill>
                  <a:schemeClr val="bg2">
                    <a:lumMod val="25000"/>
                  </a:schemeClr>
                </a:solidFill>
                <a:latin typeface="+mn-lt"/>
                <a:cs typeface="+mn-cs"/>
              </a:rPr>
              <a:t>SUPRA</a:t>
            </a:r>
          </a:p>
          <a:p>
            <a:pPr algn="ctr" fontAlgn="auto">
              <a:spcBef>
                <a:spcPts val="0"/>
              </a:spcBef>
              <a:spcAft>
                <a:spcPts val="0"/>
              </a:spcAft>
              <a:defRPr/>
            </a:pPr>
            <a:r>
              <a:rPr lang="es-VE" sz="1000" b="1" dirty="0">
                <a:solidFill>
                  <a:schemeClr val="bg2">
                    <a:lumMod val="25000"/>
                  </a:schemeClr>
                </a:solidFill>
                <a:latin typeface="+mn-lt"/>
                <a:cs typeface="+mn-cs"/>
              </a:rPr>
              <a:t>YAGUARA</a:t>
            </a:r>
          </a:p>
        </p:txBody>
      </p:sp>
      <p:sp>
        <p:nvSpPr>
          <p:cNvPr id="11" name="10 CuadroTexto"/>
          <p:cNvSpPr txBox="1"/>
          <p:nvPr/>
        </p:nvSpPr>
        <p:spPr>
          <a:xfrm>
            <a:off x="2286000" y="2500313"/>
            <a:ext cx="1071563" cy="400050"/>
          </a:xfrm>
          <a:prstGeom prst="rect">
            <a:avLst/>
          </a:prstGeom>
          <a:solidFill>
            <a:srgbClr val="92D050"/>
          </a:solidFill>
        </p:spPr>
        <p:txBody>
          <a:bodyPr>
            <a:spAutoFit/>
          </a:bodyPr>
          <a:lstStyle/>
          <a:p>
            <a:pPr algn="ctr" fontAlgn="auto">
              <a:spcBef>
                <a:spcPts val="0"/>
              </a:spcBef>
              <a:spcAft>
                <a:spcPts val="0"/>
              </a:spcAft>
              <a:defRPr/>
            </a:pPr>
            <a:r>
              <a:rPr lang="es-VE" sz="1000" b="1" dirty="0">
                <a:solidFill>
                  <a:schemeClr val="bg2">
                    <a:lumMod val="25000"/>
                  </a:schemeClr>
                </a:solidFill>
                <a:latin typeface="+mn-lt"/>
                <a:cs typeface="+mn-cs"/>
              </a:rPr>
              <a:t>SUPRA</a:t>
            </a:r>
          </a:p>
          <a:p>
            <a:pPr algn="ctr" fontAlgn="auto">
              <a:spcBef>
                <a:spcPts val="0"/>
              </a:spcBef>
              <a:spcAft>
                <a:spcPts val="0"/>
              </a:spcAft>
              <a:defRPr/>
            </a:pPr>
            <a:r>
              <a:rPr lang="es-VE" sz="1000" b="1" dirty="0">
                <a:solidFill>
                  <a:schemeClr val="bg2">
                    <a:lumMod val="25000"/>
                  </a:schemeClr>
                </a:solidFill>
                <a:latin typeface="+mn-lt"/>
                <a:cs typeface="+mn-cs"/>
              </a:rPr>
              <a:t>ARTIGAS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285750" y="500063"/>
            <a:ext cx="9144000" cy="642937"/>
          </a:xfrm>
          <a:prstGeom prst="rect">
            <a:avLst/>
          </a:prstGeom>
        </p:spPr>
        <p:txBody>
          <a:bodyPr anchor="ctr"/>
          <a:lstStyle/>
          <a:p>
            <a:pPr fontAlgn="auto">
              <a:spcAft>
                <a:spcPts val="0"/>
              </a:spcAft>
              <a:defRPr/>
            </a:pPr>
            <a:r>
              <a:rPr lang="es-VE" b="1" dirty="0">
                <a:solidFill>
                  <a:srgbClr val="003300"/>
                </a:solidFill>
                <a:latin typeface="+mj-lt"/>
                <a:ea typeface="DejaVu Sans" pitchFamily="34" charset="0"/>
              </a:rPr>
              <a:t>Ordenanzas</a:t>
            </a:r>
            <a:r>
              <a:rPr lang="es-VE" b="1" dirty="0" smtClean="0">
                <a:solidFill>
                  <a:srgbClr val="003300"/>
                </a:solidFill>
                <a:latin typeface="+mj-lt"/>
                <a:ea typeface="DejaVu Sans" pitchFamily="34" charset="0"/>
              </a:rPr>
              <a:t>: </a:t>
            </a:r>
            <a:endParaRPr lang="es-VE" b="1" dirty="0">
              <a:solidFill>
                <a:srgbClr val="003300"/>
              </a:solidFill>
              <a:latin typeface="+mj-lt"/>
              <a:ea typeface="DejaVu Sans" pitchFamily="34" charset="0"/>
            </a:endParaRPr>
          </a:p>
        </p:txBody>
      </p:sp>
      <p:sp>
        <p:nvSpPr>
          <p:cNvPr id="7" name="1 Título"/>
          <p:cNvSpPr txBox="1">
            <a:spLocks/>
          </p:cNvSpPr>
          <p:nvPr/>
        </p:nvSpPr>
        <p:spPr bwMode="auto">
          <a:xfrm>
            <a:off x="827088" y="1143000"/>
            <a:ext cx="7772400" cy="2873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VE" sz="1800" b="1" dirty="0" smtClean="0"/>
              <a:t>CONSTITUCION DE LA REPUBLICA BOLIVARIANA DE VENEZUELA</a:t>
            </a:r>
            <a:br>
              <a:rPr lang="es-VE" sz="1800" b="1" dirty="0" smtClean="0"/>
            </a:br>
            <a:endParaRPr lang="es-VE" sz="1800" b="1" dirty="0" smtClean="0"/>
          </a:p>
        </p:txBody>
      </p:sp>
      <p:sp>
        <p:nvSpPr>
          <p:cNvPr id="8" name="2 Subtítulo"/>
          <p:cNvSpPr txBox="1">
            <a:spLocks/>
          </p:cNvSpPr>
          <p:nvPr/>
        </p:nvSpPr>
        <p:spPr bwMode="auto">
          <a:xfrm>
            <a:off x="285750" y="1608126"/>
            <a:ext cx="8606730" cy="1752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40000" lnSpcReduction="20000"/>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buFont typeface="Arial" pitchFamily="34" charset="0"/>
              <a:buNone/>
              <a:defRPr/>
            </a:pPr>
            <a:r>
              <a:rPr lang="es-VE" sz="4000" b="1" i="1" dirty="0" smtClean="0">
                <a:solidFill>
                  <a:schemeClr val="tx1">
                    <a:lumMod val="95000"/>
                    <a:lumOff val="5000"/>
                  </a:schemeClr>
                </a:solidFill>
              </a:rPr>
              <a:t>Capítulo IX</a:t>
            </a:r>
            <a:endParaRPr lang="es-VE" sz="4000" b="1" dirty="0" smtClean="0">
              <a:solidFill>
                <a:schemeClr val="tx1">
                  <a:lumMod val="95000"/>
                  <a:lumOff val="5000"/>
                </a:schemeClr>
              </a:solidFill>
            </a:endParaRPr>
          </a:p>
          <a:p>
            <a:pPr algn="just" fontAlgn="auto">
              <a:spcAft>
                <a:spcPts val="0"/>
              </a:spcAft>
              <a:buFont typeface="Arial" pitchFamily="34" charset="0"/>
              <a:buNone/>
              <a:defRPr/>
            </a:pPr>
            <a:r>
              <a:rPr lang="es-VE" sz="4000" b="1" i="1" dirty="0" smtClean="0">
                <a:solidFill>
                  <a:schemeClr val="tx1">
                    <a:lumMod val="95000"/>
                    <a:lumOff val="5000"/>
                  </a:schemeClr>
                </a:solidFill>
              </a:rPr>
              <a:t>De los Derechos Ambientales</a:t>
            </a:r>
            <a:endParaRPr lang="es-VE" sz="4000" dirty="0" smtClean="0">
              <a:solidFill>
                <a:schemeClr val="tx1">
                  <a:lumMod val="95000"/>
                  <a:lumOff val="5000"/>
                </a:schemeClr>
              </a:solidFill>
            </a:endParaRPr>
          </a:p>
          <a:p>
            <a:pPr algn="just" fontAlgn="auto">
              <a:spcAft>
                <a:spcPts val="0"/>
              </a:spcAft>
              <a:buFont typeface="Arial" pitchFamily="34" charset="0"/>
              <a:buNone/>
              <a:defRPr/>
            </a:pPr>
            <a:r>
              <a:rPr lang="es-VE" sz="4000" dirty="0" smtClean="0">
                <a:solidFill>
                  <a:schemeClr val="tx1">
                    <a:lumMod val="95000"/>
                    <a:lumOff val="5000"/>
                  </a:schemeClr>
                </a:solidFill>
              </a:rPr>
              <a:t>Artículo 127.  ….”Es una obligación fundamental del Estado, con la activa participación de la sociedad, garantizar que la población se desenvuelva en un ambiente libre de contaminación, en donde el aire, el agua, los suelos, las costas, el clima, la capa de ozono, las especies vivas, sean especialmente protegidos, de conformidad con la ley”</a:t>
            </a:r>
          </a:p>
          <a:p>
            <a:pPr algn="just" fontAlgn="auto">
              <a:spcAft>
                <a:spcPts val="0"/>
              </a:spcAft>
              <a:buFont typeface="Arial" pitchFamily="34" charset="0"/>
              <a:buNone/>
              <a:defRPr/>
            </a:pPr>
            <a:endParaRPr lang="es-VE" dirty="0" smtClean="0">
              <a:solidFill>
                <a:schemeClr val="tx1">
                  <a:lumMod val="95000"/>
                  <a:lumOff val="5000"/>
                </a:schemeClr>
              </a:solidFill>
            </a:endParaRPr>
          </a:p>
          <a:p>
            <a:pPr algn="just" fontAlgn="auto">
              <a:spcAft>
                <a:spcPts val="0"/>
              </a:spcAft>
              <a:buFont typeface="Arial" pitchFamily="34" charset="0"/>
              <a:buNone/>
              <a:defRPr/>
            </a:pPr>
            <a:endParaRPr lang="es-VE" dirty="0" smtClean="0">
              <a:solidFill>
                <a:schemeClr val="tx1">
                  <a:lumMod val="95000"/>
                  <a:lumOff val="5000"/>
                </a:schemeClr>
              </a:solidFill>
            </a:endParaRPr>
          </a:p>
          <a:p>
            <a:pPr fontAlgn="auto">
              <a:spcAft>
                <a:spcPts val="0"/>
              </a:spcAft>
              <a:buFont typeface="Arial" pitchFamily="34" charset="0"/>
              <a:buNone/>
              <a:defRPr/>
            </a:pPr>
            <a:endParaRPr lang="es-VE" dirty="0" smtClean="0"/>
          </a:p>
        </p:txBody>
      </p:sp>
      <p:sp>
        <p:nvSpPr>
          <p:cNvPr id="9" name="Rectangle 3"/>
          <p:cNvSpPr>
            <a:spLocks noChangeArrowheads="1"/>
          </p:cNvSpPr>
          <p:nvPr/>
        </p:nvSpPr>
        <p:spPr bwMode="auto">
          <a:xfrm>
            <a:off x="285750" y="3068960"/>
            <a:ext cx="8606730" cy="1323439"/>
          </a:xfrm>
          <a:prstGeom prst="rect">
            <a:avLst/>
          </a:prstGeom>
          <a:noFill/>
          <a:ln w="9525">
            <a:noFill/>
            <a:miter lim="800000"/>
            <a:headEnd/>
            <a:tailEnd/>
          </a:ln>
        </p:spPr>
        <p:txBody>
          <a:bodyPr wrap="square" anchor="ctr">
            <a:spAutoFit/>
          </a:bodyPr>
          <a:lstStyle/>
          <a:p>
            <a:pPr algn="just"/>
            <a:r>
              <a:rPr lang="es-VE" sz="1600" b="1" i="1" dirty="0">
                <a:latin typeface="Calibri" pitchFamily="34" charset="0"/>
              </a:rPr>
              <a:t>Capítulo IV</a:t>
            </a:r>
            <a:endParaRPr lang="es-VE" sz="1600" dirty="0">
              <a:latin typeface="Calibri" pitchFamily="34" charset="0"/>
            </a:endParaRPr>
          </a:p>
          <a:p>
            <a:pPr algn="just"/>
            <a:r>
              <a:rPr lang="es-VE" sz="1600" b="1" i="1" dirty="0">
                <a:latin typeface="Calibri" pitchFamily="34" charset="0"/>
              </a:rPr>
              <a:t>Del Poder Público Municipal</a:t>
            </a:r>
            <a:endParaRPr lang="es-VE" sz="1600" dirty="0">
              <a:latin typeface="Calibri" pitchFamily="34" charset="0"/>
            </a:endParaRPr>
          </a:p>
          <a:p>
            <a:pPr algn="just"/>
            <a:r>
              <a:rPr lang="es-VE" sz="1600" dirty="0">
                <a:latin typeface="Calibri" pitchFamily="34" charset="0"/>
              </a:rPr>
              <a:t>Artículo 178. “Son de la competencia del Municipio:</a:t>
            </a:r>
          </a:p>
          <a:p>
            <a:pPr algn="just"/>
            <a:r>
              <a:rPr lang="es-VE" sz="1600" dirty="0">
                <a:latin typeface="Calibri" pitchFamily="34" charset="0"/>
              </a:rPr>
              <a:t>4.Protección del ambiente y cooperación con el saneamiento ambiental; aseo urbano y domiciliario, comprendidos los servicios de limpieza, de recolección y tratamiento de residuos y protección civil. “</a:t>
            </a:r>
          </a:p>
        </p:txBody>
      </p:sp>
    </p:spTree>
    <p:extLst>
      <p:ext uri="{BB962C8B-B14F-4D97-AF65-F5344CB8AC3E}">
        <p14:creationId xmlns:p14="http://schemas.microsoft.com/office/powerpoint/2010/main" val="2450463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Rectángulo"/>
          <p:cNvSpPr>
            <a:spLocks noChangeArrowheads="1"/>
          </p:cNvSpPr>
          <p:nvPr/>
        </p:nvSpPr>
        <p:spPr bwMode="auto">
          <a:xfrm>
            <a:off x="714348" y="1052736"/>
            <a:ext cx="7921625" cy="3416320"/>
          </a:xfrm>
          <a:prstGeom prst="rect">
            <a:avLst/>
          </a:prstGeom>
          <a:noFill/>
          <a:ln w="9525">
            <a:noFill/>
            <a:miter lim="800000"/>
            <a:headEnd/>
            <a:tailEnd/>
          </a:ln>
        </p:spPr>
        <p:txBody>
          <a:bodyPr wrap="square">
            <a:spAutoFit/>
          </a:bodyPr>
          <a:lstStyle/>
          <a:p>
            <a:endParaRPr lang="es-ES" dirty="0">
              <a:latin typeface="Calibri" pitchFamily="34" charset="0"/>
            </a:endParaRPr>
          </a:p>
          <a:p>
            <a:pPr algn="just"/>
            <a:r>
              <a:rPr lang="es-ES" dirty="0">
                <a:latin typeface="Calibri" pitchFamily="34" charset="0"/>
              </a:rPr>
              <a:t>-</a:t>
            </a:r>
            <a:r>
              <a:rPr lang="es-ES" b="1" dirty="0">
                <a:latin typeface="Calibri" pitchFamily="34" charset="0"/>
              </a:rPr>
              <a:t>Gaceta Municipal N° 1890 de fecha Jueves 22 de Julio de 1999</a:t>
            </a:r>
            <a:r>
              <a:rPr lang="es-ES" dirty="0">
                <a:latin typeface="Calibri" pitchFamily="34" charset="0"/>
              </a:rPr>
              <a:t> (Ordenanza modificatoria de la ordenanza sobre tarifas del servicio de aseo urbano y domiciliario en el Municipio Libertador).</a:t>
            </a:r>
          </a:p>
          <a:p>
            <a:pPr algn="just"/>
            <a:endParaRPr lang="es-ES" dirty="0">
              <a:latin typeface="Calibri" pitchFamily="34" charset="0"/>
            </a:endParaRPr>
          </a:p>
          <a:p>
            <a:pPr algn="just"/>
            <a:r>
              <a:rPr lang="es-ES" b="1" dirty="0">
                <a:latin typeface="Calibri" pitchFamily="34" charset="0"/>
              </a:rPr>
              <a:t>ART. 15: </a:t>
            </a:r>
            <a:r>
              <a:rPr lang="es-ES" dirty="0">
                <a:latin typeface="Calibri" pitchFamily="34" charset="0"/>
              </a:rPr>
              <a:t>“El plazo para el pago voluntario de la tasa por el servicio es de treinta (30) día contados a partir de la emisión de la correspondiente factura contentiva de la liquidación”.</a:t>
            </a:r>
          </a:p>
          <a:p>
            <a:pPr algn="just"/>
            <a:endParaRPr lang="es-ES" dirty="0">
              <a:latin typeface="Calibri" pitchFamily="34" charset="0"/>
            </a:endParaRPr>
          </a:p>
          <a:p>
            <a:pPr algn="just"/>
            <a:r>
              <a:rPr lang="es-ES" b="1" dirty="0">
                <a:latin typeface="Calibri" pitchFamily="34" charset="0"/>
              </a:rPr>
              <a:t>ART. 16: </a:t>
            </a:r>
            <a:r>
              <a:rPr lang="es-ES" dirty="0">
                <a:latin typeface="Calibri" pitchFamily="34" charset="0"/>
              </a:rPr>
              <a:t>“…La falta de pago de la tasa dentro del período voluntario señalado, dará lugar al cierre de los establecimientos…., la aplicación de la sanción se mantendrá hasta tanto se efectúe el pago del monto total adeudado…”.</a:t>
            </a:r>
          </a:p>
        </p:txBody>
      </p:sp>
      <p:sp>
        <p:nvSpPr>
          <p:cNvPr id="11" name="1 Título"/>
          <p:cNvSpPr txBox="1">
            <a:spLocks/>
          </p:cNvSpPr>
          <p:nvPr/>
        </p:nvSpPr>
        <p:spPr>
          <a:xfrm>
            <a:off x="285750" y="500063"/>
            <a:ext cx="9144000" cy="642937"/>
          </a:xfrm>
          <a:prstGeom prst="rect">
            <a:avLst/>
          </a:prstGeom>
        </p:spPr>
        <p:txBody>
          <a:bodyPr anchor="ctr"/>
          <a:lstStyle/>
          <a:p>
            <a:pPr fontAlgn="auto">
              <a:spcAft>
                <a:spcPts val="0"/>
              </a:spcAft>
              <a:defRPr/>
            </a:pPr>
            <a:r>
              <a:rPr lang="es-VE" b="1" dirty="0" smtClean="0">
                <a:solidFill>
                  <a:srgbClr val="003300"/>
                </a:solidFill>
                <a:latin typeface="+mj-lt"/>
                <a:ea typeface="DejaVu Sans" pitchFamily="34" charset="0"/>
              </a:rPr>
              <a:t>Bases Legales: </a:t>
            </a:r>
            <a:endParaRPr lang="es-VE" b="1" dirty="0">
              <a:solidFill>
                <a:srgbClr val="003300"/>
              </a:solidFill>
              <a:latin typeface="+mj-lt"/>
              <a:ea typeface="DejaVu Sans" pitchFamily="34" charset="0"/>
            </a:endParaRPr>
          </a:p>
        </p:txBody>
      </p:sp>
    </p:spTree>
    <p:extLst>
      <p:ext uri="{BB962C8B-B14F-4D97-AF65-F5344CB8AC3E}">
        <p14:creationId xmlns:p14="http://schemas.microsoft.com/office/powerpoint/2010/main" val="2987590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5123" name="5 CuadroTexto"/>
          <p:cNvSpPr txBox="1">
            <a:spLocks noChangeArrowheads="1"/>
          </p:cNvSpPr>
          <p:nvPr/>
        </p:nvSpPr>
        <p:spPr bwMode="auto">
          <a:xfrm rot="-5400000">
            <a:off x="-2088356" y="2148681"/>
            <a:ext cx="4732338" cy="523875"/>
          </a:xfrm>
          <a:prstGeom prst="rect">
            <a:avLst/>
          </a:prstGeom>
          <a:noFill/>
          <a:ln w="9525">
            <a:noFill/>
            <a:miter lim="800000"/>
            <a:headEnd/>
            <a:tailEnd/>
          </a:ln>
        </p:spPr>
        <p:txBody>
          <a:bodyPr wrap="none">
            <a:spAutoFit/>
          </a:bodyPr>
          <a:lstStyle/>
          <a:p>
            <a:r>
              <a:rPr lang="es-CO" sz="2800" b="1">
                <a:solidFill>
                  <a:schemeClr val="bg1"/>
                </a:solidFill>
                <a:latin typeface="Arial Narrow" pitchFamily="34" charset="0"/>
              </a:rPr>
              <a:t>PRODUCCIÓN Y RECOLECCIÓN</a:t>
            </a:r>
            <a:endParaRPr lang="es-VE" sz="2800">
              <a:solidFill>
                <a:schemeClr val="bg1"/>
              </a:solidFill>
              <a:latin typeface="Arial Black" pitchFamily="34" charset="0"/>
            </a:endParaRPr>
          </a:p>
        </p:txBody>
      </p:sp>
      <p:sp>
        <p:nvSpPr>
          <p:cNvPr id="8" name="7 Rectángulo"/>
          <p:cNvSpPr/>
          <p:nvPr/>
        </p:nvSpPr>
        <p:spPr>
          <a:xfrm>
            <a:off x="568325" y="1020763"/>
            <a:ext cx="4973638" cy="2032000"/>
          </a:xfrm>
          <a:prstGeom prst="rect">
            <a:avLst/>
          </a:prstGeom>
        </p:spPr>
        <p:txBody>
          <a:bodyPr>
            <a:spAutoFit/>
          </a:bodyPr>
          <a:lstStyle/>
          <a:p>
            <a:pPr fontAlgn="auto">
              <a:spcBef>
                <a:spcPts val="0"/>
              </a:spcBef>
              <a:spcAft>
                <a:spcPts val="0"/>
              </a:spcAft>
              <a:defRPr/>
            </a:pPr>
            <a:endParaRPr lang="es-VE" dirty="0">
              <a:latin typeface="Arial Narrow" pitchFamily="34" charset="0"/>
              <a:cs typeface="+mn-cs"/>
            </a:endParaRPr>
          </a:p>
          <a:p>
            <a:pPr fontAlgn="auto">
              <a:spcBef>
                <a:spcPts val="0"/>
              </a:spcBef>
              <a:spcAft>
                <a:spcPts val="0"/>
              </a:spcAft>
              <a:defRPr/>
            </a:pPr>
            <a:r>
              <a:rPr lang="es-VE" b="1" dirty="0">
                <a:solidFill>
                  <a:srgbClr val="FF0000"/>
                </a:solidFill>
                <a:latin typeface="Arial Narrow" pitchFamily="34" charset="0"/>
                <a:cs typeface="+mn-cs"/>
              </a:rPr>
              <a:t>Municipio Libertador (2450 </a:t>
            </a:r>
            <a:r>
              <a:rPr lang="es-VE" b="1" dirty="0" err="1">
                <a:solidFill>
                  <a:srgbClr val="FF0000"/>
                </a:solidFill>
                <a:latin typeface="Arial Narrow" pitchFamily="34" charset="0"/>
                <a:cs typeface="+mn-cs"/>
              </a:rPr>
              <a:t>tn</a:t>
            </a:r>
            <a:r>
              <a:rPr lang="es-VE" b="1" dirty="0">
                <a:solidFill>
                  <a:srgbClr val="FF0000"/>
                </a:solidFill>
                <a:latin typeface="Arial Narrow" pitchFamily="34" charset="0"/>
                <a:cs typeface="+mn-cs"/>
              </a:rPr>
              <a:t>/</a:t>
            </a:r>
            <a:r>
              <a:rPr lang="es-VE" b="1" dirty="0" err="1">
                <a:solidFill>
                  <a:srgbClr val="FF0000"/>
                </a:solidFill>
                <a:latin typeface="Arial Narrow" pitchFamily="34" charset="0"/>
                <a:cs typeface="+mn-cs"/>
              </a:rPr>
              <a:t>dia</a:t>
            </a:r>
            <a:r>
              <a:rPr lang="es-VE" b="1" dirty="0">
                <a:solidFill>
                  <a:srgbClr val="FF0000"/>
                </a:solidFill>
                <a:latin typeface="Arial Narrow" pitchFamily="34" charset="0"/>
                <a:cs typeface="+mn-cs"/>
              </a:rPr>
              <a:t>)</a:t>
            </a:r>
          </a:p>
          <a:p>
            <a:pPr fontAlgn="auto">
              <a:spcBef>
                <a:spcPts val="0"/>
              </a:spcBef>
              <a:spcAft>
                <a:spcPts val="0"/>
              </a:spcAft>
              <a:defRPr/>
            </a:pPr>
            <a:r>
              <a:rPr lang="es-VE" b="1" dirty="0">
                <a:solidFill>
                  <a:schemeClr val="accent6">
                    <a:lumMod val="75000"/>
                  </a:schemeClr>
                </a:solidFill>
                <a:latin typeface="Arial Narrow" pitchFamily="34" charset="0"/>
                <a:cs typeface="+mn-cs"/>
              </a:rPr>
              <a:t>Sucre (900 </a:t>
            </a:r>
            <a:r>
              <a:rPr lang="es-VE" b="1" dirty="0" err="1">
                <a:solidFill>
                  <a:schemeClr val="accent6">
                    <a:lumMod val="75000"/>
                  </a:schemeClr>
                </a:solidFill>
                <a:latin typeface="Arial Narrow" pitchFamily="34" charset="0"/>
                <a:cs typeface="+mn-cs"/>
              </a:rPr>
              <a:t>tn</a:t>
            </a:r>
            <a:r>
              <a:rPr lang="es-VE" b="1" dirty="0">
                <a:solidFill>
                  <a:schemeClr val="accent6">
                    <a:lumMod val="75000"/>
                  </a:schemeClr>
                </a:solidFill>
                <a:latin typeface="Arial Narrow" pitchFamily="34" charset="0"/>
                <a:cs typeface="+mn-cs"/>
              </a:rPr>
              <a:t>/</a:t>
            </a:r>
            <a:r>
              <a:rPr lang="es-VE" b="1" dirty="0" err="1">
                <a:solidFill>
                  <a:schemeClr val="accent6">
                    <a:lumMod val="75000"/>
                  </a:schemeClr>
                </a:solidFill>
                <a:latin typeface="Arial Narrow" pitchFamily="34" charset="0"/>
                <a:cs typeface="+mn-cs"/>
              </a:rPr>
              <a:t>dia</a:t>
            </a:r>
            <a:r>
              <a:rPr lang="es-VE" b="1" dirty="0">
                <a:solidFill>
                  <a:schemeClr val="accent6">
                    <a:lumMod val="75000"/>
                  </a:schemeClr>
                </a:solidFill>
                <a:latin typeface="Arial Narrow" pitchFamily="34" charset="0"/>
                <a:cs typeface="+mn-cs"/>
              </a:rPr>
              <a:t>)</a:t>
            </a:r>
          </a:p>
          <a:p>
            <a:pPr fontAlgn="auto">
              <a:spcBef>
                <a:spcPts val="0"/>
              </a:spcBef>
              <a:spcAft>
                <a:spcPts val="0"/>
              </a:spcAft>
              <a:defRPr/>
            </a:pPr>
            <a:r>
              <a:rPr lang="es-VE" b="1" dirty="0">
                <a:solidFill>
                  <a:schemeClr val="accent3">
                    <a:lumMod val="50000"/>
                  </a:schemeClr>
                </a:solidFill>
                <a:latin typeface="Arial Narrow" pitchFamily="34" charset="0"/>
                <a:cs typeface="+mn-cs"/>
              </a:rPr>
              <a:t>Baruta (380 </a:t>
            </a:r>
            <a:r>
              <a:rPr lang="es-VE" b="1" dirty="0" err="1">
                <a:solidFill>
                  <a:schemeClr val="accent3">
                    <a:lumMod val="50000"/>
                  </a:schemeClr>
                </a:solidFill>
                <a:latin typeface="Arial Narrow" pitchFamily="34" charset="0"/>
                <a:cs typeface="+mn-cs"/>
              </a:rPr>
              <a:t>tn</a:t>
            </a:r>
            <a:r>
              <a:rPr lang="es-VE" b="1" dirty="0">
                <a:solidFill>
                  <a:schemeClr val="accent3">
                    <a:lumMod val="50000"/>
                  </a:schemeClr>
                </a:solidFill>
                <a:latin typeface="Arial Narrow" pitchFamily="34" charset="0"/>
                <a:cs typeface="+mn-cs"/>
              </a:rPr>
              <a:t>/</a:t>
            </a:r>
            <a:r>
              <a:rPr lang="es-VE" b="1" dirty="0" err="1">
                <a:solidFill>
                  <a:schemeClr val="accent3">
                    <a:lumMod val="50000"/>
                  </a:schemeClr>
                </a:solidFill>
                <a:latin typeface="Arial Narrow" pitchFamily="34" charset="0"/>
                <a:cs typeface="+mn-cs"/>
              </a:rPr>
              <a:t>dia</a:t>
            </a:r>
            <a:r>
              <a:rPr lang="es-VE" b="1" dirty="0">
                <a:solidFill>
                  <a:schemeClr val="accent3">
                    <a:lumMod val="50000"/>
                  </a:schemeClr>
                </a:solidFill>
                <a:latin typeface="Arial Narrow" pitchFamily="34" charset="0"/>
                <a:cs typeface="+mn-cs"/>
              </a:rPr>
              <a:t>)</a:t>
            </a:r>
            <a:endParaRPr lang="es-VE" dirty="0">
              <a:latin typeface="Arial Narrow" pitchFamily="34" charset="0"/>
              <a:cs typeface="+mn-cs"/>
            </a:endParaRPr>
          </a:p>
          <a:p>
            <a:pPr fontAlgn="auto">
              <a:spcBef>
                <a:spcPts val="0"/>
              </a:spcBef>
              <a:spcAft>
                <a:spcPts val="0"/>
              </a:spcAft>
              <a:defRPr/>
            </a:pPr>
            <a:r>
              <a:rPr lang="es-VE" b="1" dirty="0">
                <a:solidFill>
                  <a:schemeClr val="accent4">
                    <a:lumMod val="75000"/>
                  </a:schemeClr>
                </a:solidFill>
                <a:latin typeface="Arial Narrow" pitchFamily="34" charset="0"/>
                <a:cs typeface="+mn-cs"/>
              </a:rPr>
              <a:t>Chacao (210 </a:t>
            </a:r>
            <a:r>
              <a:rPr lang="es-VE" b="1" dirty="0" err="1">
                <a:solidFill>
                  <a:schemeClr val="accent4">
                    <a:lumMod val="75000"/>
                  </a:schemeClr>
                </a:solidFill>
                <a:latin typeface="Arial Narrow" pitchFamily="34" charset="0"/>
                <a:cs typeface="+mn-cs"/>
              </a:rPr>
              <a:t>tn</a:t>
            </a:r>
            <a:r>
              <a:rPr lang="es-VE" b="1" dirty="0">
                <a:solidFill>
                  <a:schemeClr val="accent4">
                    <a:lumMod val="75000"/>
                  </a:schemeClr>
                </a:solidFill>
                <a:latin typeface="Arial Narrow" pitchFamily="34" charset="0"/>
                <a:cs typeface="+mn-cs"/>
              </a:rPr>
              <a:t>/</a:t>
            </a:r>
            <a:r>
              <a:rPr lang="es-VE" b="1" dirty="0" err="1">
                <a:solidFill>
                  <a:schemeClr val="accent4">
                    <a:lumMod val="75000"/>
                  </a:schemeClr>
                </a:solidFill>
                <a:latin typeface="Arial Narrow" pitchFamily="34" charset="0"/>
                <a:cs typeface="+mn-cs"/>
              </a:rPr>
              <a:t>dia</a:t>
            </a:r>
            <a:r>
              <a:rPr lang="es-VE" b="1" dirty="0">
                <a:solidFill>
                  <a:schemeClr val="accent4">
                    <a:lumMod val="75000"/>
                  </a:schemeClr>
                </a:solidFill>
                <a:latin typeface="Arial Narrow" pitchFamily="34" charset="0"/>
                <a:cs typeface="+mn-cs"/>
              </a:rPr>
              <a:t>)</a:t>
            </a:r>
          </a:p>
          <a:p>
            <a:pPr fontAlgn="auto">
              <a:spcBef>
                <a:spcPts val="0"/>
              </a:spcBef>
              <a:spcAft>
                <a:spcPts val="0"/>
              </a:spcAft>
              <a:defRPr/>
            </a:pPr>
            <a:r>
              <a:rPr lang="es-VE" b="1" dirty="0">
                <a:solidFill>
                  <a:schemeClr val="accent5">
                    <a:lumMod val="75000"/>
                  </a:schemeClr>
                </a:solidFill>
                <a:latin typeface="Arial Narrow" pitchFamily="34" charset="0"/>
                <a:cs typeface="+mn-cs"/>
              </a:rPr>
              <a:t>Hatillo (110 tn/dia), </a:t>
            </a:r>
          </a:p>
          <a:p>
            <a:pPr fontAlgn="auto">
              <a:spcBef>
                <a:spcPts val="0"/>
              </a:spcBef>
              <a:spcAft>
                <a:spcPts val="0"/>
              </a:spcAft>
              <a:defRPr/>
            </a:pPr>
            <a:r>
              <a:rPr lang="es-VE" b="1" dirty="0">
                <a:solidFill>
                  <a:schemeClr val="bg1">
                    <a:lumMod val="65000"/>
                  </a:schemeClr>
                </a:solidFill>
                <a:latin typeface="Arial Narrow" pitchFamily="34" charset="0"/>
                <a:cs typeface="+mn-cs"/>
              </a:rPr>
              <a:t>M</a:t>
            </a:r>
            <a:r>
              <a:rPr lang="es-VE" b="1" dirty="0" smtClean="0">
                <a:solidFill>
                  <a:schemeClr val="bg1">
                    <a:lumMod val="65000"/>
                  </a:schemeClr>
                </a:solidFill>
                <a:latin typeface="Arial Narrow" pitchFamily="34" charset="0"/>
                <a:cs typeface="+mn-cs"/>
              </a:rPr>
              <a:t>unicipios </a:t>
            </a:r>
            <a:r>
              <a:rPr lang="es-VE" b="1" dirty="0">
                <a:solidFill>
                  <a:schemeClr val="bg1">
                    <a:lumMod val="65000"/>
                  </a:schemeClr>
                </a:solidFill>
                <a:latin typeface="Arial Narrow" pitchFamily="34" charset="0"/>
                <a:cs typeface="+mn-cs"/>
              </a:rPr>
              <a:t>aledaños al relleno (400 tn/dia</a:t>
            </a:r>
            <a:r>
              <a:rPr lang="es-VE" b="1" dirty="0">
                <a:solidFill>
                  <a:schemeClr val="tx1">
                    <a:lumMod val="50000"/>
                    <a:lumOff val="50000"/>
                  </a:schemeClr>
                </a:solidFill>
                <a:latin typeface="Arial Narrow" pitchFamily="34" charset="0"/>
                <a:cs typeface="+mn-cs"/>
              </a:rPr>
              <a:t>) </a:t>
            </a:r>
            <a:endParaRPr lang="es-VE" dirty="0">
              <a:latin typeface="Arial Narrow" pitchFamily="34" charset="0"/>
              <a:cs typeface="+mn-cs"/>
            </a:endParaRPr>
          </a:p>
        </p:txBody>
      </p:sp>
      <p:sp>
        <p:nvSpPr>
          <p:cNvPr id="5126" name="8 CuadroTexto"/>
          <p:cNvSpPr txBox="1">
            <a:spLocks noChangeArrowheads="1"/>
          </p:cNvSpPr>
          <p:nvPr/>
        </p:nvSpPr>
        <p:spPr bwMode="auto">
          <a:xfrm>
            <a:off x="1357313" y="285750"/>
            <a:ext cx="6462712" cy="769938"/>
          </a:xfrm>
          <a:prstGeom prst="rect">
            <a:avLst/>
          </a:prstGeom>
          <a:noFill/>
          <a:ln w="9525">
            <a:noFill/>
            <a:miter lim="800000"/>
            <a:headEnd/>
            <a:tailEnd/>
          </a:ln>
        </p:spPr>
        <p:txBody>
          <a:bodyPr>
            <a:spAutoFit/>
          </a:bodyPr>
          <a:lstStyle/>
          <a:p>
            <a:pPr algn="ctr"/>
            <a:r>
              <a:rPr lang="es-VE" sz="2200" b="1" dirty="0">
                <a:solidFill>
                  <a:srgbClr val="C00000"/>
                </a:solidFill>
                <a:latin typeface="Arial" pitchFamily="34" charset="0"/>
                <a:cs typeface="DejaVu Sans" pitchFamily="34" charset="0"/>
              </a:rPr>
              <a:t>DESECHOS GENERADOS </a:t>
            </a:r>
            <a:r>
              <a:rPr lang="es-VE" sz="2200" b="1" dirty="0" smtClean="0">
                <a:solidFill>
                  <a:srgbClr val="C00000"/>
                </a:solidFill>
                <a:latin typeface="Arial" pitchFamily="34" charset="0"/>
                <a:cs typeface="DejaVu Sans" pitchFamily="34" charset="0"/>
              </a:rPr>
              <a:t>DE </a:t>
            </a:r>
            <a:r>
              <a:rPr lang="es-VE" sz="2200" b="1" dirty="0">
                <a:solidFill>
                  <a:srgbClr val="C00000"/>
                </a:solidFill>
                <a:latin typeface="Arial" pitchFamily="34" charset="0"/>
                <a:cs typeface="DejaVu Sans" pitchFamily="34" charset="0"/>
              </a:rPr>
              <a:t>LA GRAN CARACAS Y DE LOS MUNICIPIOS ALEDAÑOS </a:t>
            </a:r>
          </a:p>
        </p:txBody>
      </p:sp>
      <p:pic>
        <p:nvPicPr>
          <p:cNvPr id="10" name="Picture 2" descr="http://www.correodelorinoco.gob.ve/wp-content/uploads/2010/02/bonanza.jpg">
            <a:hlinkClick r:id="rId2"/>
          </p:cNvPr>
          <p:cNvPicPr>
            <a:picLocks noChangeAspect="1" noChangeArrowheads="1"/>
          </p:cNvPicPr>
          <p:nvPr/>
        </p:nvPicPr>
        <p:blipFill>
          <a:blip r:embed="rId3"/>
          <a:srcRect/>
          <a:stretch>
            <a:fillRect/>
          </a:stretch>
        </p:blipFill>
        <p:spPr bwMode="auto">
          <a:xfrm>
            <a:off x="5751513" y="1349375"/>
            <a:ext cx="2565400" cy="1935163"/>
          </a:xfrm>
          <a:prstGeom prst="rect">
            <a:avLst/>
          </a:prstGeom>
          <a:ln>
            <a:noFill/>
          </a:ln>
          <a:effectLst>
            <a:outerShdw blurRad="292100" dist="139700" dir="2700000" algn="tl" rotWithShape="0">
              <a:srgbClr val="333333">
                <a:alpha val="65000"/>
              </a:srgbClr>
            </a:outerShdw>
          </a:effectLst>
        </p:spPr>
      </p:pic>
      <p:pic>
        <p:nvPicPr>
          <p:cNvPr id="11" name="Picture 4" descr="http://www.cotecnica.com/images/ambiente8.jpg"/>
          <p:cNvPicPr>
            <a:picLocks noChangeAspect="1" noChangeArrowheads="1"/>
          </p:cNvPicPr>
          <p:nvPr/>
        </p:nvPicPr>
        <p:blipFill>
          <a:blip r:embed="rId4"/>
          <a:srcRect/>
          <a:stretch>
            <a:fillRect/>
          </a:stretch>
        </p:blipFill>
        <p:spPr bwMode="auto">
          <a:xfrm>
            <a:off x="5770563" y="3476625"/>
            <a:ext cx="2527300" cy="1897063"/>
          </a:xfrm>
          <a:prstGeom prst="rect">
            <a:avLst/>
          </a:prstGeom>
          <a:ln>
            <a:noFill/>
          </a:ln>
          <a:effectLst>
            <a:outerShdw blurRad="292100" dist="139700" dir="2700000" algn="tl" rotWithShape="0">
              <a:srgbClr val="333333">
                <a:alpha val="65000"/>
              </a:srgbClr>
            </a:outerShdw>
          </a:effectLst>
        </p:spPr>
      </p:pic>
      <p:sp>
        <p:nvSpPr>
          <p:cNvPr id="5129" name="11 Rectángulo"/>
          <p:cNvSpPr>
            <a:spLocks noChangeArrowheads="1"/>
          </p:cNvSpPr>
          <p:nvPr/>
        </p:nvSpPr>
        <p:spPr bwMode="auto">
          <a:xfrm>
            <a:off x="2051050" y="5364163"/>
            <a:ext cx="2201863" cy="368300"/>
          </a:xfrm>
          <a:prstGeom prst="rect">
            <a:avLst/>
          </a:prstGeom>
          <a:noFill/>
          <a:ln w="9525">
            <a:noFill/>
            <a:miter lim="800000"/>
            <a:headEnd/>
            <a:tailEnd/>
          </a:ln>
        </p:spPr>
        <p:txBody>
          <a:bodyPr wrap="none">
            <a:spAutoFit/>
          </a:bodyPr>
          <a:lstStyle/>
          <a:p>
            <a:r>
              <a:rPr lang="es-VE">
                <a:solidFill>
                  <a:srgbClr val="000000"/>
                </a:solidFill>
                <a:latin typeface="Arial Narrow" pitchFamily="34" charset="0"/>
              </a:rPr>
              <a:t>4.450 toneladas diarias.</a:t>
            </a:r>
            <a:endParaRPr lang="es-VE"/>
          </a:p>
        </p:txBody>
      </p:sp>
      <p:sp>
        <p:nvSpPr>
          <p:cNvPr id="5130" name="12 Rectángulo"/>
          <p:cNvSpPr>
            <a:spLocks noChangeArrowheads="1"/>
          </p:cNvSpPr>
          <p:nvPr/>
        </p:nvSpPr>
        <p:spPr bwMode="auto">
          <a:xfrm>
            <a:off x="2484438" y="4179888"/>
            <a:ext cx="1374775" cy="369887"/>
          </a:xfrm>
          <a:prstGeom prst="rect">
            <a:avLst/>
          </a:prstGeom>
          <a:noFill/>
          <a:ln w="9525">
            <a:noFill/>
            <a:miter lim="800000"/>
            <a:headEnd/>
            <a:tailEnd/>
          </a:ln>
        </p:spPr>
        <p:txBody>
          <a:bodyPr>
            <a:spAutoFit/>
          </a:bodyPr>
          <a:lstStyle/>
          <a:p>
            <a:r>
              <a:rPr lang="es-VE">
                <a:solidFill>
                  <a:srgbClr val="000000"/>
                </a:solidFill>
                <a:latin typeface="Arial Narrow" pitchFamily="34" charset="0"/>
              </a:rPr>
              <a:t>La Bonanza</a:t>
            </a:r>
          </a:p>
        </p:txBody>
      </p:sp>
      <p:sp>
        <p:nvSpPr>
          <p:cNvPr id="5131" name="13 Rectángulo"/>
          <p:cNvSpPr>
            <a:spLocks noChangeArrowheads="1"/>
          </p:cNvSpPr>
          <p:nvPr/>
        </p:nvSpPr>
        <p:spPr bwMode="auto">
          <a:xfrm>
            <a:off x="2268538" y="3241675"/>
            <a:ext cx="1608137" cy="369888"/>
          </a:xfrm>
          <a:prstGeom prst="rect">
            <a:avLst/>
          </a:prstGeom>
          <a:noFill/>
          <a:ln w="9525">
            <a:noFill/>
            <a:miter lim="800000"/>
            <a:headEnd/>
            <a:tailEnd/>
          </a:ln>
        </p:spPr>
        <p:txBody>
          <a:bodyPr wrap="none">
            <a:spAutoFit/>
          </a:bodyPr>
          <a:lstStyle/>
          <a:p>
            <a:r>
              <a:rPr lang="es-VE" dirty="0">
                <a:solidFill>
                  <a:srgbClr val="000000"/>
                </a:solidFill>
                <a:latin typeface="Arial Narrow" pitchFamily="34" charset="0"/>
              </a:rPr>
              <a:t>Son Trasladados</a:t>
            </a:r>
            <a:endParaRPr lang="es-VE" dirty="0"/>
          </a:p>
        </p:txBody>
      </p:sp>
      <p:sp>
        <p:nvSpPr>
          <p:cNvPr id="15" name="14 Triángulo isósceles"/>
          <p:cNvSpPr/>
          <p:nvPr/>
        </p:nvSpPr>
        <p:spPr>
          <a:xfrm rot="10800000">
            <a:off x="2455863" y="3611563"/>
            <a:ext cx="1368425" cy="423862"/>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cxnSp>
        <p:nvCxnSpPr>
          <p:cNvPr id="22" name="21 Conector recto"/>
          <p:cNvCxnSpPr/>
          <p:nvPr/>
        </p:nvCxnSpPr>
        <p:spPr>
          <a:xfrm>
            <a:off x="3140075" y="4549775"/>
            <a:ext cx="0" cy="771525"/>
          </a:xfrm>
          <a:prstGeom prst="line">
            <a:avLst/>
          </a:prstGeom>
          <a:ln w="762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5134" name="22 Rectángulo"/>
          <p:cNvSpPr>
            <a:spLocks noChangeArrowheads="1"/>
          </p:cNvSpPr>
          <p:nvPr/>
        </p:nvSpPr>
        <p:spPr bwMode="auto">
          <a:xfrm>
            <a:off x="2122488" y="4751388"/>
            <a:ext cx="931862" cy="368300"/>
          </a:xfrm>
          <a:prstGeom prst="rect">
            <a:avLst/>
          </a:prstGeom>
          <a:noFill/>
          <a:ln w="9525">
            <a:noFill/>
            <a:miter lim="800000"/>
            <a:headEnd/>
            <a:tailEnd/>
          </a:ln>
        </p:spPr>
        <p:txBody>
          <a:bodyPr wrap="none">
            <a:spAutoFit/>
          </a:bodyPr>
          <a:lstStyle/>
          <a:p>
            <a:r>
              <a:rPr lang="es-VE">
                <a:solidFill>
                  <a:srgbClr val="000000"/>
                </a:solidFill>
                <a:latin typeface="Arial Narrow" pitchFamily="34" charset="0"/>
              </a:rPr>
              <a:t>Procesa </a:t>
            </a:r>
            <a:endParaRPr lang="es-V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2 Gráfico"/>
          <p:cNvGraphicFramePr>
            <a:graphicFrameLocks/>
          </p:cNvGraphicFramePr>
          <p:nvPr/>
        </p:nvGraphicFramePr>
        <p:xfrm>
          <a:off x="1281113" y="1474788"/>
          <a:ext cx="7086600" cy="4165600"/>
        </p:xfrm>
        <a:graphic>
          <a:graphicData uri="http://schemas.openxmlformats.org/presentationml/2006/ole">
            <mc:AlternateContent xmlns:mc="http://schemas.openxmlformats.org/markup-compatibility/2006">
              <mc:Choice xmlns:v="urn:schemas-microsoft-com:vml" Requires="v">
                <p:oleObj spid="_x0000_s6216" r:id="rId3" imgW="7090262" imgH="4163929" progId="">
                  <p:embed/>
                </p:oleObj>
              </mc:Choice>
              <mc:Fallback>
                <p:oleObj r:id="rId3" imgW="7090262" imgH="4163929" progId="">
                  <p:embed/>
                  <p:pic>
                    <p:nvPicPr>
                      <p:cNvPr id="0" name="Picture 4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113" y="1474788"/>
                        <a:ext cx="7086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15 Elipse"/>
          <p:cNvSpPr/>
          <p:nvPr/>
        </p:nvSpPr>
        <p:spPr>
          <a:xfrm>
            <a:off x="4729163" y="3182938"/>
            <a:ext cx="1104900" cy="1104900"/>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solidFill>
                <a:schemeClr val="bg1">
                  <a:lumMod val="65000"/>
                </a:schemeClr>
              </a:solidFill>
            </a:endParaRPr>
          </a:p>
        </p:txBody>
      </p:sp>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dirty="0"/>
          </a:p>
        </p:txBody>
      </p:sp>
      <p:sp>
        <p:nvSpPr>
          <p:cNvPr id="6149" name="5 CuadroTexto"/>
          <p:cNvSpPr txBox="1">
            <a:spLocks noChangeArrowheads="1"/>
          </p:cNvSpPr>
          <p:nvPr/>
        </p:nvSpPr>
        <p:spPr bwMode="auto">
          <a:xfrm rot="-5400000">
            <a:off x="-2088356" y="2148681"/>
            <a:ext cx="4732338" cy="523875"/>
          </a:xfrm>
          <a:prstGeom prst="rect">
            <a:avLst/>
          </a:prstGeom>
          <a:noFill/>
          <a:ln w="9525">
            <a:noFill/>
            <a:miter lim="800000"/>
            <a:headEnd/>
            <a:tailEnd/>
          </a:ln>
        </p:spPr>
        <p:txBody>
          <a:bodyPr wrap="none">
            <a:spAutoFit/>
          </a:bodyPr>
          <a:lstStyle/>
          <a:p>
            <a:r>
              <a:rPr lang="es-CO" sz="2800" b="1">
                <a:solidFill>
                  <a:schemeClr val="bg1"/>
                </a:solidFill>
                <a:latin typeface="Arial Narrow" pitchFamily="34" charset="0"/>
              </a:rPr>
              <a:t>PRODUCCIÓN Y RECOLECCIÓN</a:t>
            </a:r>
            <a:endParaRPr lang="es-VE" sz="2800">
              <a:solidFill>
                <a:schemeClr val="bg1"/>
              </a:solidFill>
              <a:latin typeface="Arial Black" pitchFamily="34" charset="0"/>
            </a:endParaRPr>
          </a:p>
        </p:txBody>
      </p:sp>
      <p:sp>
        <p:nvSpPr>
          <p:cNvPr id="6151" name="1 Rectángulo"/>
          <p:cNvSpPr>
            <a:spLocks noChangeArrowheads="1"/>
          </p:cNvSpPr>
          <p:nvPr/>
        </p:nvSpPr>
        <p:spPr bwMode="auto">
          <a:xfrm>
            <a:off x="1868488" y="333375"/>
            <a:ext cx="5741987" cy="430213"/>
          </a:xfrm>
          <a:prstGeom prst="rect">
            <a:avLst/>
          </a:prstGeom>
          <a:noFill/>
          <a:ln w="9525">
            <a:noFill/>
            <a:miter lim="800000"/>
            <a:headEnd/>
            <a:tailEnd/>
          </a:ln>
        </p:spPr>
        <p:txBody>
          <a:bodyPr wrap="none">
            <a:spAutoFit/>
          </a:bodyPr>
          <a:lstStyle/>
          <a:p>
            <a:pPr algn="ctr"/>
            <a:r>
              <a:rPr lang="es-VE" sz="2200" b="1">
                <a:solidFill>
                  <a:srgbClr val="C00000"/>
                </a:solidFill>
                <a:latin typeface="Arial" pitchFamily="34" charset="0"/>
                <a:cs typeface="DejaVu Sans" pitchFamily="34" charset="0"/>
              </a:rPr>
              <a:t>COMPOSICIÓN TÉCNICA DE LA BASURA</a:t>
            </a:r>
          </a:p>
        </p:txBody>
      </p:sp>
      <p:sp>
        <p:nvSpPr>
          <p:cNvPr id="6152" name="4 Rectángulo"/>
          <p:cNvSpPr>
            <a:spLocks noChangeArrowheads="1"/>
          </p:cNvSpPr>
          <p:nvPr/>
        </p:nvSpPr>
        <p:spPr bwMode="auto">
          <a:xfrm>
            <a:off x="2260600" y="4887913"/>
            <a:ext cx="1968500" cy="338137"/>
          </a:xfrm>
          <a:prstGeom prst="rect">
            <a:avLst/>
          </a:prstGeom>
          <a:noFill/>
          <a:ln w="9525">
            <a:noFill/>
            <a:miter lim="800000"/>
            <a:headEnd/>
            <a:tailEnd/>
          </a:ln>
        </p:spPr>
        <p:txBody>
          <a:bodyPr>
            <a:spAutoFit/>
          </a:bodyPr>
          <a:lstStyle/>
          <a:p>
            <a:r>
              <a:rPr lang="es-ES" sz="1600">
                <a:latin typeface="Arial Narrow" pitchFamily="34" charset="0"/>
              </a:rPr>
              <a:t> </a:t>
            </a:r>
            <a:r>
              <a:rPr lang="es-VE" sz="1600">
                <a:latin typeface="Arial Narrow" pitchFamily="34" charset="0"/>
              </a:rPr>
              <a:t>21.38%</a:t>
            </a:r>
          </a:p>
        </p:txBody>
      </p:sp>
      <p:sp>
        <p:nvSpPr>
          <p:cNvPr id="6153" name="6 Rectángulo"/>
          <p:cNvSpPr>
            <a:spLocks noChangeArrowheads="1"/>
          </p:cNvSpPr>
          <p:nvPr/>
        </p:nvSpPr>
        <p:spPr bwMode="auto">
          <a:xfrm>
            <a:off x="1122363" y="1049338"/>
            <a:ext cx="6840537" cy="646112"/>
          </a:xfrm>
          <a:prstGeom prst="rect">
            <a:avLst/>
          </a:prstGeom>
          <a:noFill/>
          <a:ln w="9525">
            <a:noFill/>
            <a:miter lim="800000"/>
            <a:headEnd/>
            <a:tailEnd/>
          </a:ln>
        </p:spPr>
        <p:txBody>
          <a:bodyPr>
            <a:spAutoFit/>
          </a:bodyPr>
          <a:lstStyle/>
          <a:p>
            <a:r>
              <a:rPr lang="es-VE" b="1">
                <a:latin typeface="Arial Narrow" pitchFamily="34" charset="0"/>
              </a:rPr>
              <a:t>Composición de los residuos solidos urbanos (domiciliarios, industriales, y comerciales)</a:t>
            </a:r>
          </a:p>
        </p:txBody>
      </p:sp>
      <p:sp>
        <p:nvSpPr>
          <p:cNvPr id="6154" name="7 Rectángulo"/>
          <p:cNvSpPr>
            <a:spLocks noChangeArrowheads="1"/>
          </p:cNvSpPr>
          <p:nvPr/>
        </p:nvSpPr>
        <p:spPr bwMode="auto">
          <a:xfrm>
            <a:off x="2765425" y="2090738"/>
            <a:ext cx="750888" cy="338137"/>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21.22%</a:t>
            </a:r>
          </a:p>
        </p:txBody>
      </p:sp>
      <p:sp>
        <p:nvSpPr>
          <p:cNvPr id="6155" name="8 Rectángulo"/>
          <p:cNvSpPr>
            <a:spLocks noChangeArrowheads="1"/>
          </p:cNvSpPr>
          <p:nvPr/>
        </p:nvSpPr>
        <p:spPr bwMode="auto">
          <a:xfrm>
            <a:off x="2389188" y="2444750"/>
            <a:ext cx="752475" cy="339725"/>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13.24%</a:t>
            </a:r>
          </a:p>
        </p:txBody>
      </p:sp>
      <p:sp>
        <p:nvSpPr>
          <p:cNvPr id="6156" name="9 Rectángulo"/>
          <p:cNvSpPr>
            <a:spLocks noChangeArrowheads="1"/>
          </p:cNvSpPr>
          <p:nvPr/>
        </p:nvSpPr>
        <p:spPr bwMode="auto">
          <a:xfrm>
            <a:off x="2251075" y="2795588"/>
            <a:ext cx="752475" cy="339725"/>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16.09%</a:t>
            </a:r>
          </a:p>
        </p:txBody>
      </p:sp>
      <p:sp>
        <p:nvSpPr>
          <p:cNvPr id="6157" name="10 Rectángulo"/>
          <p:cNvSpPr>
            <a:spLocks noChangeArrowheads="1"/>
          </p:cNvSpPr>
          <p:nvPr/>
        </p:nvSpPr>
        <p:spPr bwMode="auto">
          <a:xfrm>
            <a:off x="2487613" y="3149600"/>
            <a:ext cx="752475" cy="338138"/>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18.29%</a:t>
            </a:r>
          </a:p>
        </p:txBody>
      </p:sp>
      <p:sp>
        <p:nvSpPr>
          <p:cNvPr id="6158" name="11 Rectángulo"/>
          <p:cNvSpPr>
            <a:spLocks noChangeArrowheads="1"/>
          </p:cNvSpPr>
          <p:nvPr/>
        </p:nvSpPr>
        <p:spPr bwMode="auto">
          <a:xfrm>
            <a:off x="2132013" y="3489325"/>
            <a:ext cx="658812" cy="338138"/>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5.47%</a:t>
            </a:r>
          </a:p>
        </p:txBody>
      </p:sp>
      <p:sp>
        <p:nvSpPr>
          <p:cNvPr id="6159" name="12 Rectángulo"/>
          <p:cNvSpPr>
            <a:spLocks noChangeArrowheads="1"/>
          </p:cNvSpPr>
          <p:nvPr/>
        </p:nvSpPr>
        <p:spPr bwMode="auto">
          <a:xfrm>
            <a:off x="2173288" y="3849688"/>
            <a:ext cx="658812" cy="338137"/>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2.12%</a:t>
            </a:r>
            <a:endParaRPr lang="es-VE" sz="1200"/>
          </a:p>
        </p:txBody>
      </p:sp>
      <p:sp>
        <p:nvSpPr>
          <p:cNvPr id="6160" name="13 Rectángulo"/>
          <p:cNvSpPr>
            <a:spLocks noChangeArrowheads="1"/>
          </p:cNvSpPr>
          <p:nvPr/>
        </p:nvSpPr>
        <p:spPr bwMode="auto">
          <a:xfrm>
            <a:off x="2322513" y="4187825"/>
            <a:ext cx="658812" cy="338138"/>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1.45%</a:t>
            </a:r>
          </a:p>
        </p:txBody>
      </p:sp>
      <p:sp>
        <p:nvSpPr>
          <p:cNvPr id="6161" name="14 Rectángulo"/>
          <p:cNvSpPr>
            <a:spLocks noChangeArrowheads="1"/>
          </p:cNvSpPr>
          <p:nvPr/>
        </p:nvSpPr>
        <p:spPr bwMode="auto">
          <a:xfrm>
            <a:off x="2393950" y="4575175"/>
            <a:ext cx="704850" cy="339725"/>
          </a:xfrm>
          <a:prstGeom prst="rect">
            <a:avLst/>
          </a:prstGeom>
          <a:noFill/>
          <a:ln w="9525">
            <a:noFill/>
            <a:miter lim="800000"/>
            <a:headEnd/>
            <a:tailEnd/>
          </a:ln>
        </p:spPr>
        <p:txBody>
          <a:bodyPr wrap="none">
            <a:spAutoFit/>
          </a:bodyPr>
          <a:lstStyle/>
          <a:p>
            <a:r>
              <a:rPr lang="es-VE" sz="1600">
                <a:solidFill>
                  <a:srgbClr val="000000"/>
                </a:solidFill>
                <a:latin typeface="Arial Narrow" pitchFamily="34" charset="0"/>
              </a:rPr>
              <a:t>0,74% </a:t>
            </a:r>
            <a:endParaRPr lang="es-VE" sz="1200"/>
          </a:p>
        </p:txBody>
      </p:sp>
      <p:sp>
        <p:nvSpPr>
          <p:cNvPr id="6162" name="16 Rectángulo"/>
          <p:cNvSpPr>
            <a:spLocks noChangeArrowheads="1"/>
          </p:cNvSpPr>
          <p:nvPr/>
        </p:nvSpPr>
        <p:spPr bwMode="auto">
          <a:xfrm>
            <a:off x="4835525" y="3429000"/>
            <a:ext cx="1968500" cy="584200"/>
          </a:xfrm>
          <a:prstGeom prst="rect">
            <a:avLst/>
          </a:prstGeom>
          <a:noFill/>
          <a:ln w="9525">
            <a:noFill/>
            <a:miter lim="800000"/>
            <a:headEnd/>
            <a:tailEnd/>
          </a:ln>
        </p:spPr>
        <p:txBody>
          <a:bodyPr>
            <a:spAutoFit/>
          </a:bodyPr>
          <a:lstStyle/>
          <a:p>
            <a:r>
              <a:rPr lang="es-CO" sz="3200">
                <a:solidFill>
                  <a:schemeClr val="bg1"/>
                </a:solidFill>
                <a:latin typeface="Arial Narrow" pitchFamily="34" charset="0"/>
              </a:rPr>
              <a:t>100%</a:t>
            </a:r>
            <a:endParaRPr lang="es-VE" sz="320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7171" name="5 CuadroTexto"/>
          <p:cNvSpPr txBox="1">
            <a:spLocks noChangeArrowheads="1"/>
          </p:cNvSpPr>
          <p:nvPr/>
        </p:nvSpPr>
        <p:spPr bwMode="auto">
          <a:xfrm rot="-5400000">
            <a:off x="-2088356" y="2148681"/>
            <a:ext cx="4732338" cy="523875"/>
          </a:xfrm>
          <a:prstGeom prst="rect">
            <a:avLst/>
          </a:prstGeom>
          <a:noFill/>
          <a:ln w="9525">
            <a:noFill/>
            <a:miter lim="800000"/>
            <a:headEnd/>
            <a:tailEnd/>
          </a:ln>
        </p:spPr>
        <p:txBody>
          <a:bodyPr wrap="none">
            <a:spAutoFit/>
          </a:bodyPr>
          <a:lstStyle/>
          <a:p>
            <a:r>
              <a:rPr lang="es-CO" sz="2800" b="1">
                <a:solidFill>
                  <a:schemeClr val="bg1"/>
                </a:solidFill>
                <a:latin typeface="Arial Narrow" pitchFamily="34" charset="0"/>
              </a:rPr>
              <a:t>PRODUCCIÓN Y RECOLECCIÓN</a:t>
            </a:r>
            <a:endParaRPr lang="es-VE" sz="2800">
              <a:solidFill>
                <a:schemeClr val="bg1"/>
              </a:solidFill>
              <a:latin typeface="Arial Black" pitchFamily="34" charset="0"/>
            </a:endParaRPr>
          </a:p>
        </p:txBody>
      </p:sp>
      <p:sp>
        <p:nvSpPr>
          <p:cNvPr id="7173" name="Text Box 5"/>
          <p:cNvSpPr txBox="1">
            <a:spLocks noChangeArrowheads="1"/>
          </p:cNvSpPr>
          <p:nvPr/>
        </p:nvSpPr>
        <p:spPr bwMode="auto">
          <a:xfrm>
            <a:off x="438150" y="285728"/>
            <a:ext cx="8705850" cy="769441"/>
          </a:xfrm>
          <a:prstGeom prst="rect">
            <a:avLst/>
          </a:prstGeom>
          <a:noFill/>
          <a:ln w="9525">
            <a:noFill/>
            <a:miter lim="800000"/>
            <a:headEnd/>
            <a:tailEnd/>
          </a:ln>
        </p:spPr>
        <p:txBody>
          <a:bodyPr>
            <a:spAutoFit/>
          </a:bodyPr>
          <a:lstStyle/>
          <a:p>
            <a:pPr algn="ctr"/>
            <a:r>
              <a:rPr lang="es-VE" sz="2200" b="1" dirty="0" smtClean="0">
                <a:solidFill>
                  <a:srgbClr val="274221"/>
                </a:solidFill>
                <a:latin typeface="Arial" pitchFamily="34" charset="0"/>
                <a:cs typeface="DejaVu Sans" pitchFamily="34" charset="0"/>
              </a:rPr>
              <a:t>Generación de desechos sólidos en el </a:t>
            </a:r>
          </a:p>
          <a:p>
            <a:pPr algn="ctr"/>
            <a:r>
              <a:rPr lang="es-VE" sz="2200" b="1" dirty="0" smtClean="0">
                <a:solidFill>
                  <a:srgbClr val="274221"/>
                </a:solidFill>
                <a:latin typeface="Arial" pitchFamily="34" charset="0"/>
                <a:cs typeface="DejaVu Sans" pitchFamily="34" charset="0"/>
              </a:rPr>
              <a:t>Municipio </a:t>
            </a:r>
            <a:r>
              <a:rPr lang="es-VE" sz="2200" b="1" dirty="0">
                <a:solidFill>
                  <a:srgbClr val="274221"/>
                </a:solidFill>
                <a:latin typeface="Arial" pitchFamily="34" charset="0"/>
                <a:cs typeface="DejaVu Sans" pitchFamily="34" charset="0"/>
              </a:rPr>
              <a:t>Bolivariano Libertador</a:t>
            </a:r>
          </a:p>
        </p:txBody>
      </p:sp>
      <p:pic>
        <p:nvPicPr>
          <p:cNvPr id="18" name="Picture 2" descr="C:\Users\Antonio\Desktop\Municipio Libertador.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827584" y="1757745"/>
            <a:ext cx="4553983" cy="3259738"/>
          </a:xfrm>
          <a:prstGeom prst="rect">
            <a:avLst/>
          </a:prstGeom>
          <a:noFill/>
        </p:spPr>
      </p:pic>
      <p:graphicFrame>
        <p:nvGraphicFramePr>
          <p:cNvPr id="9" name="8 Tabla"/>
          <p:cNvGraphicFramePr>
            <a:graphicFrameLocks noGrp="1"/>
          </p:cNvGraphicFramePr>
          <p:nvPr>
            <p:extLst>
              <p:ext uri="{D42A27DB-BD31-4B8C-83A1-F6EECF244321}">
                <p14:modId xmlns:p14="http://schemas.microsoft.com/office/powerpoint/2010/main" val="1189565201"/>
              </p:ext>
            </p:extLst>
          </p:nvPr>
        </p:nvGraphicFramePr>
        <p:xfrm>
          <a:off x="5796136" y="1246188"/>
          <a:ext cx="2968307" cy="4795239"/>
        </p:xfrm>
        <a:graphic>
          <a:graphicData uri="http://schemas.openxmlformats.org/drawingml/2006/table">
            <a:tbl>
              <a:tblPr/>
              <a:tblGrid>
                <a:gridCol w="190500">
                  <a:extLst>
                    <a:ext uri="{9D8B030D-6E8A-4147-A177-3AD203B41FA5}">
                      <a16:colId xmlns:a16="http://schemas.microsoft.com/office/drawing/2014/main" val="20000"/>
                    </a:ext>
                  </a:extLst>
                </a:gridCol>
                <a:gridCol w="302888">
                  <a:extLst>
                    <a:ext uri="{9D8B030D-6E8A-4147-A177-3AD203B41FA5}">
                      <a16:colId xmlns:a16="http://schemas.microsoft.com/office/drawing/2014/main" val="20001"/>
                    </a:ext>
                  </a:extLst>
                </a:gridCol>
                <a:gridCol w="1591888">
                  <a:extLst>
                    <a:ext uri="{9D8B030D-6E8A-4147-A177-3AD203B41FA5}">
                      <a16:colId xmlns:a16="http://schemas.microsoft.com/office/drawing/2014/main" val="20002"/>
                    </a:ext>
                  </a:extLst>
                </a:gridCol>
                <a:gridCol w="400420">
                  <a:extLst>
                    <a:ext uri="{9D8B030D-6E8A-4147-A177-3AD203B41FA5}">
                      <a16:colId xmlns:a16="http://schemas.microsoft.com/office/drawing/2014/main" val="20003"/>
                    </a:ext>
                  </a:extLst>
                </a:gridCol>
                <a:gridCol w="482611">
                  <a:extLst>
                    <a:ext uri="{9D8B030D-6E8A-4147-A177-3AD203B41FA5}">
                      <a16:colId xmlns:a16="http://schemas.microsoft.com/office/drawing/2014/main" val="20004"/>
                    </a:ext>
                  </a:extLst>
                </a:gridCol>
              </a:tblGrid>
              <a:tr h="345159">
                <a:tc>
                  <a:txBody>
                    <a:bodyPr/>
                    <a:lstStyle/>
                    <a:p>
                      <a:pPr algn="ctr" fontAlgn="ctr"/>
                      <a:r>
                        <a:rPr lang="es-VE" sz="1200" b="1" i="0" u="none" strike="noStrike" baseline="0" dirty="0">
                          <a:solidFill>
                            <a:srgbClr val="000000"/>
                          </a:solidFill>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gridSpan="2">
                  <a:txBody>
                    <a:bodyPr/>
                    <a:lstStyle/>
                    <a:p>
                      <a:pPr algn="ctr" fontAlgn="ctr"/>
                      <a:r>
                        <a:rPr lang="es-VE" sz="1200" b="1" i="0" u="none" strike="noStrike" baseline="0" dirty="0">
                          <a:solidFill>
                            <a:srgbClr val="000000"/>
                          </a:solidFill>
                          <a:latin typeface="Calibri"/>
                        </a:rPr>
                        <a:t>NOMBRE  DE LA PARROQUIA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s-VE"/>
                    </a:p>
                  </a:txBody>
                  <a:tcPr/>
                </a:tc>
                <a:tc gridSpan="2">
                  <a:txBody>
                    <a:bodyPr/>
                    <a:lstStyle/>
                    <a:p>
                      <a:pPr algn="ctr" fontAlgn="ctr"/>
                      <a:r>
                        <a:rPr lang="es-VE" sz="1200" b="1" i="0" u="none" strike="noStrike" baseline="0" dirty="0">
                          <a:solidFill>
                            <a:srgbClr val="000000"/>
                          </a:solidFill>
                          <a:latin typeface="Calibri"/>
                        </a:rPr>
                        <a:t>KGS DIARIOS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s-VE"/>
                    </a:p>
                  </a:txBody>
                  <a:tcPr/>
                </a:tc>
                <a:extLst>
                  <a:ext uri="{0D108BD9-81ED-4DB2-BD59-A6C34878D82A}">
                    <a16:rowId xmlns:a16="http://schemas.microsoft.com/office/drawing/2014/main" val="10000"/>
                  </a:ext>
                </a:extLst>
              </a:tr>
              <a:tr h="172580">
                <a:tc>
                  <a:txBody>
                    <a:bodyPr/>
                    <a:lstStyle/>
                    <a:p>
                      <a:pPr algn="ctr" fontAlgn="ctr"/>
                      <a:r>
                        <a:rPr lang="es-VE" sz="1200" b="1" i="0" u="none" strike="noStrike" baseline="0">
                          <a:solidFill>
                            <a:srgbClr val="000000"/>
                          </a:solidFill>
                          <a:latin typeface="Calibri"/>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ANTIMANO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165.291</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1"/>
                  </a:ext>
                </a:extLst>
              </a:tr>
              <a:tr h="172580">
                <a:tc>
                  <a:txBody>
                    <a:bodyPr/>
                    <a:lstStyle/>
                    <a:p>
                      <a:pPr algn="ctr" fontAlgn="ctr"/>
                      <a:r>
                        <a:rPr lang="es-VE" sz="1200" b="1" i="0" u="none" strike="noStrike" baseline="0">
                          <a:solidFill>
                            <a:srgbClr val="000000"/>
                          </a:solidFill>
                          <a:latin typeface="Calibri"/>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MACARAO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49.937</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2"/>
                  </a:ext>
                </a:extLst>
              </a:tr>
              <a:tr h="172580">
                <a:tc>
                  <a:txBody>
                    <a:bodyPr/>
                    <a:lstStyle/>
                    <a:p>
                      <a:pPr algn="ctr" fontAlgn="ctr"/>
                      <a:r>
                        <a:rPr lang="es-VE" sz="1200" b="1" i="0" u="none" strike="noStrike" baseline="0">
                          <a:solidFill>
                            <a:srgbClr val="000000"/>
                          </a:solidFill>
                          <a:latin typeface="Calibri"/>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CARICUAO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138.325</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3"/>
                  </a:ext>
                </a:extLst>
              </a:tr>
              <a:tr h="172580">
                <a:tc>
                  <a:txBody>
                    <a:bodyPr/>
                    <a:lstStyle/>
                    <a:p>
                      <a:pPr algn="ctr" fontAlgn="ctr"/>
                      <a:r>
                        <a:rPr lang="es-VE" sz="1200" b="1" i="0" u="none" strike="noStrike" baseline="0">
                          <a:solidFill>
                            <a:srgbClr val="000000"/>
                          </a:solidFill>
                          <a:latin typeface="Calibri"/>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LA VEGA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154804</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4"/>
                  </a:ext>
                </a:extLst>
              </a:tr>
              <a:tr h="172580">
                <a:tc>
                  <a:txBody>
                    <a:bodyPr/>
                    <a:lstStyle/>
                    <a:p>
                      <a:pPr algn="ctr" fontAlgn="ctr"/>
                      <a:r>
                        <a:rPr lang="es-VE" sz="1200" b="1" i="0" u="none" strike="noStrike" baseline="0">
                          <a:solidFill>
                            <a:srgbClr val="000000"/>
                          </a:solidFill>
                          <a:latin typeface="Calibri"/>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PARAISO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107.863</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5"/>
                  </a:ext>
                </a:extLst>
              </a:tr>
              <a:tr h="172580">
                <a:tc>
                  <a:txBody>
                    <a:bodyPr/>
                    <a:lstStyle/>
                    <a:p>
                      <a:pPr algn="ctr" fontAlgn="ctr"/>
                      <a:r>
                        <a:rPr lang="es-VE" sz="1200" b="1" i="0" u="none" strike="noStrike" baseline="0">
                          <a:solidFill>
                            <a:srgbClr val="000000"/>
                          </a:solidFill>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SUCRE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409.482</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6"/>
                  </a:ext>
                </a:extLst>
              </a:tr>
              <a:tr h="172580">
                <a:tc>
                  <a:txBody>
                    <a:bodyPr/>
                    <a:lstStyle/>
                    <a:p>
                      <a:pPr algn="ctr" fontAlgn="ctr"/>
                      <a:r>
                        <a:rPr lang="es-VE" sz="1200" b="1" i="0" u="none" strike="noStrike" baseline="0">
                          <a:solidFill>
                            <a:srgbClr val="000000"/>
                          </a:solidFill>
                          <a:latin typeface="Calibri"/>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23 DE ENERO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118.850</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7"/>
                  </a:ext>
                </a:extLst>
              </a:tr>
              <a:tr h="172580">
                <a:tc>
                  <a:txBody>
                    <a:bodyPr/>
                    <a:lstStyle/>
                    <a:p>
                      <a:pPr algn="ctr" fontAlgn="ctr"/>
                      <a:r>
                        <a:rPr lang="es-VE" sz="1200" b="1" i="0" u="none" strike="noStrike" baseline="0">
                          <a:solidFill>
                            <a:srgbClr val="000000"/>
                          </a:solidFill>
                          <a:latin typeface="Calibri"/>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LA PASTORA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44.943</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8"/>
                  </a:ext>
                </a:extLst>
              </a:tr>
              <a:tr h="172580">
                <a:tc>
                  <a:txBody>
                    <a:bodyPr/>
                    <a:lstStyle/>
                    <a:p>
                      <a:pPr algn="ctr" fontAlgn="ctr"/>
                      <a:r>
                        <a:rPr lang="es-VE" sz="1200" b="1" i="0" u="none" strike="noStrike" baseline="0">
                          <a:solidFill>
                            <a:srgbClr val="000000"/>
                          </a:solidFill>
                          <a:latin typeface="Calibri"/>
                        </a:rPr>
                        <a:t>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JUNQUITO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126.340</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09"/>
                  </a:ext>
                </a:extLst>
              </a:tr>
              <a:tr h="172580">
                <a:tc>
                  <a:txBody>
                    <a:bodyPr/>
                    <a:lstStyle/>
                    <a:p>
                      <a:pPr algn="ctr" fontAlgn="ctr"/>
                      <a:r>
                        <a:rPr lang="es-VE" sz="1200" b="1" i="0" u="none" strike="noStrike" baseline="0">
                          <a:solidFill>
                            <a:srgbClr val="000000"/>
                          </a:solidFill>
                          <a:latin typeface="Calibri"/>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COCHE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180.372</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0"/>
                  </a:ext>
                </a:extLst>
              </a:tr>
              <a:tr h="172580">
                <a:tc>
                  <a:txBody>
                    <a:bodyPr/>
                    <a:lstStyle/>
                    <a:p>
                      <a:pPr algn="ctr" fontAlgn="ctr"/>
                      <a:r>
                        <a:rPr lang="es-VE" sz="1200" b="1" i="0" u="none" strike="noStrike" baseline="0">
                          <a:solidFill>
                            <a:srgbClr val="000000"/>
                          </a:solidFill>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VALLE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165.291</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1"/>
                  </a:ext>
                </a:extLst>
              </a:tr>
              <a:tr h="172580">
                <a:tc>
                  <a:txBody>
                    <a:bodyPr/>
                    <a:lstStyle/>
                    <a:p>
                      <a:pPr algn="ctr" fontAlgn="ctr"/>
                      <a:r>
                        <a:rPr lang="es-VE" sz="1200" b="1" i="0" u="none" strike="noStrike" baseline="0">
                          <a:solidFill>
                            <a:srgbClr val="000000"/>
                          </a:solidFill>
                          <a:latin typeface="Calibri"/>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 PEDRO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74.905</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2"/>
                  </a:ext>
                </a:extLst>
              </a:tr>
              <a:tr h="172580">
                <a:tc>
                  <a:txBody>
                    <a:bodyPr/>
                    <a:lstStyle/>
                    <a:p>
                      <a:pPr algn="ctr" fontAlgn="ctr"/>
                      <a:r>
                        <a:rPr lang="es-VE" sz="1200" b="1" i="0" u="none" strike="noStrike" baseline="0">
                          <a:solidFill>
                            <a:srgbClr val="000000"/>
                          </a:solidFill>
                          <a:latin typeface="Calibri"/>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 AGUSTIN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14.981</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3"/>
                  </a:ext>
                </a:extLst>
              </a:tr>
              <a:tr h="172580">
                <a:tc>
                  <a:txBody>
                    <a:bodyPr/>
                    <a:lstStyle/>
                    <a:p>
                      <a:pPr algn="ctr" fontAlgn="ctr"/>
                      <a:r>
                        <a:rPr lang="es-VE" sz="1200" b="1" i="0" u="none" strike="noStrike" baseline="0">
                          <a:solidFill>
                            <a:srgbClr val="000000"/>
                          </a:solidFill>
                          <a:latin typeface="Calibri"/>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SANTA ROSALIA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53.931</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4"/>
                  </a:ext>
                </a:extLst>
              </a:tr>
              <a:tr h="172580">
                <a:tc>
                  <a:txBody>
                    <a:bodyPr/>
                    <a:lstStyle/>
                    <a:p>
                      <a:pPr algn="ctr" fontAlgn="ctr"/>
                      <a:r>
                        <a:rPr lang="es-VE" sz="1200" b="1" i="0" u="none" strike="noStrike" baseline="0">
                          <a:solidFill>
                            <a:srgbClr val="000000"/>
                          </a:solidFill>
                          <a:latin typeface="Calibri"/>
                        </a:rPr>
                        <a:t>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RECREO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264.665</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5"/>
                  </a:ext>
                </a:extLst>
              </a:tr>
              <a:tr h="172580">
                <a:tc>
                  <a:txBody>
                    <a:bodyPr/>
                    <a:lstStyle/>
                    <a:p>
                      <a:pPr algn="ctr" fontAlgn="ctr"/>
                      <a:r>
                        <a:rPr lang="es-VE" sz="1200" b="1" i="0" u="none" strike="noStrike" baseline="0">
                          <a:solidFill>
                            <a:srgbClr val="000000"/>
                          </a:solidFill>
                          <a:latin typeface="Calibri"/>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 BERNARDINO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23.970</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6"/>
                  </a:ext>
                </a:extLst>
              </a:tr>
              <a:tr h="172580">
                <a:tc>
                  <a:txBody>
                    <a:bodyPr/>
                    <a:lstStyle/>
                    <a:p>
                      <a:pPr algn="ctr" fontAlgn="ctr"/>
                      <a:r>
                        <a:rPr lang="es-VE" sz="1200" b="1" i="0" u="none" strike="noStrike" baseline="0">
                          <a:solidFill>
                            <a:srgbClr val="000000"/>
                          </a:solidFill>
                          <a:latin typeface="Calibri"/>
                        </a:rPr>
                        <a:t>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CANDELARIA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70.910</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7"/>
                  </a:ext>
                </a:extLst>
              </a:tr>
              <a:tr h="172580">
                <a:tc>
                  <a:txBody>
                    <a:bodyPr/>
                    <a:lstStyle/>
                    <a:p>
                      <a:pPr algn="ctr" fontAlgn="ctr"/>
                      <a:r>
                        <a:rPr lang="es-VE" sz="1200" b="1" i="0" u="none" strike="noStrike" baseline="0">
                          <a:solidFill>
                            <a:srgbClr val="000000"/>
                          </a:solidFill>
                          <a:latin typeface="Calibri"/>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 JOSE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11.985</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8"/>
                  </a:ext>
                </a:extLst>
              </a:tr>
              <a:tr h="172580">
                <a:tc>
                  <a:txBody>
                    <a:bodyPr/>
                    <a:lstStyle/>
                    <a:p>
                      <a:pPr algn="ctr" fontAlgn="ctr"/>
                      <a:r>
                        <a:rPr lang="es-VE" sz="1200" b="1" i="0" u="none" strike="noStrike" baseline="0">
                          <a:solidFill>
                            <a:srgbClr val="000000"/>
                          </a:solidFill>
                          <a:latin typeface="Calibri"/>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CATEDRAL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50.936</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19"/>
                  </a:ext>
                </a:extLst>
              </a:tr>
              <a:tr h="172580">
                <a:tc>
                  <a:txBody>
                    <a:bodyPr/>
                    <a:lstStyle/>
                    <a:p>
                      <a:pPr algn="ctr" fontAlgn="ctr"/>
                      <a:r>
                        <a:rPr lang="es-VE" sz="1200" b="1" i="0" u="none" strike="noStrike" baseline="0">
                          <a:solidFill>
                            <a:srgbClr val="000000"/>
                          </a:solidFill>
                          <a:latin typeface="Calibri"/>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SANTA TERESA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48.938</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20"/>
                  </a:ext>
                </a:extLst>
              </a:tr>
              <a:tr h="172580">
                <a:tc>
                  <a:txBody>
                    <a:bodyPr/>
                    <a:lstStyle/>
                    <a:p>
                      <a:pPr algn="ctr" fontAlgn="ctr"/>
                      <a:r>
                        <a:rPr lang="es-VE" sz="1200" b="1" i="0" u="none" strike="noStrike" baseline="0">
                          <a:solidFill>
                            <a:srgbClr val="000000"/>
                          </a:solidFill>
                          <a:latin typeface="Calibri"/>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SAN 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145.316</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21"/>
                  </a:ext>
                </a:extLst>
              </a:tr>
              <a:tr h="172580">
                <a:tc>
                  <a:txBody>
                    <a:bodyPr/>
                    <a:lstStyle/>
                    <a:p>
                      <a:pPr algn="ctr" fontAlgn="ctr"/>
                      <a:r>
                        <a:rPr lang="es-VE" sz="1200" b="1" i="0" u="none" strike="noStrike" baseline="0">
                          <a:solidFill>
                            <a:srgbClr val="000000"/>
                          </a:solidFill>
                          <a:latin typeface="Calibri"/>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gridSpan="2">
                  <a:txBody>
                    <a:bodyPr/>
                    <a:lstStyle/>
                    <a:p>
                      <a:pPr algn="ctr" rtl="0" fontAlgn="ctr"/>
                      <a:r>
                        <a:rPr lang="es-VE" sz="1200" b="1" i="0" u="none" strike="noStrike" baseline="0" dirty="0">
                          <a:solidFill>
                            <a:srgbClr val="000000"/>
                          </a:solidFill>
                          <a:latin typeface="Calibri"/>
                        </a:rPr>
                        <a:t>ALTAGRACIA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VE"/>
                    </a:p>
                  </a:txBody>
                  <a:tcPr/>
                </a:tc>
                <a:tc gridSpan="2">
                  <a:txBody>
                    <a:bodyPr/>
                    <a:lstStyle/>
                    <a:p>
                      <a:pPr algn="ctr" rtl="0" fontAlgn="ctr"/>
                      <a:r>
                        <a:rPr lang="es-VE" sz="1200" b="1" i="0" u="none" strike="noStrike" baseline="0" dirty="0" smtClean="0">
                          <a:solidFill>
                            <a:schemeClr val="accent1">
                              <a:lumMod val="50000"/>
                            </a:schemeClr>
                          </a:solidFill>
                          <a:latin typeface="Calibri"/>
                        </a:rPr>
                        <a:t>27.965</a:t>
                      </a:r>
                      <a:endParaRPr lang="es-VE" sz="1200" b="1" i="0" u="none" strike="noStrike" baseline="0" dirty="0">
                        <a:solidFill>
                          <a:schemeClr val="accent1">
                            <a:lumMod val="50000"/>
                          </a:schemeClr>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22"/>
                  </a:ext>
                </a:extLst>
              </a:tr>
              <a:tr h="172580">
                <a:tc>
                  <a:txBody>
                    <a:bodyPr/>
                    <a:lstStyle/>
                    <a:p>
                      <a:pPr algn="ctr" fontAlgn="ctr"/>
                      <a:endParaRPr lang="es-VE" sz="1200" b="0" i="0" u="none" strike="noStrike" baseline="0">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s-VE" sz="1200" b="0" i="0" u="none" strike="noStrike" baseline="0" dirty="0">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s-VE" sz="1200" b="0" i="0" u="none" strike="noStrike" baseline="0" dirty="0">
                        <a:solidFill>
                          <a:srgbClr val="000000"/>
                        </a:solidFill>
                        <a:latin typeface="Calibri"/>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VE" sz="1200" b="1" i="0" u="none" strike="noStrike" baseline="0" dirty="0">
                          <a:solidFill>
                            <a:schemeClr val="accent1">
                              <a:lumMod val="50000"/>
                            </a:schemeClr>
                          </a:solidFill>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VE" sz="1200" b="1" i="0" u="none" strike="noStrike" baseline="0" dirty="0">
                          <a:solidFill>
                            <a:schemeClr val="tx2">
                              <a:lumMod val="50000"/>
                            </a:schemeClr>
                          </a:solidFill>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72580">
                <a:tc gridSpan="3">
                  <a:txBody>
                    <a:bodyPr/>
                    <a:lstStyle/>
                    <a:p>
                      <a:pPr algn="ctr" fontAlgn="ctr"/>
                      <a:r>
                        <a:rPr lang="es-VE" sz="1600" b="1" i="0" u="none" strike="noStrike" baseline="0" dirty="0">
                          <a:solidFill>
                            <a:srgbClr val="000000"/>
                          </a:solidFill>
                          <a:latin typeface="Calibri"/>
                        </a:rPr>
                        <a:t>TOTAL  KGS </a:t>
                      </a:r>
                    </a:p>
                  </a:txBody>
                  <a:tcPr marL="0" marR="0" marT="0" marB="0" anchor="ctr">
                    <a:lnL>
                      <a:noFill/>
                    </a:lnL>
                    <a:lnR>
                      <a:noFill/>
                    </a:lnR>
                    <a:lnT>
                      <a:noFill/>
                    </a:lnT>
                    <a:lnB>
                      <a:noFill/>
                    </a:lnB>
                  </a:tcPr>
                </a:tc>
                <a:tc hMerge="1">
                  <a:txBody>
                    <a:bodyPr/>
                    <a:lstStyle/>
                    <a:p>
                      <a:endParaRPr lang="es-VE"/>
                    </a:p>
                  </a:txBody>
                  <a:tcPr/>
                </a:tc>
                <a:tc hMerge="1">
                  <a:txBody>
                    <a:bodyPr/>
                    <a:lstStyle/>
                    <a:p>
                      <a:endParaRPr lang="es-VE"/>
                    </a:p>
                  </a:txBody>
                  <a:tcPr/>
                </a:tc>
                <a:tc gridSpan="2">
                  <a:txBody>
                    <a:bodyPr/>
                    <a:lstStyle/>
                    <a:p>
                      <a:pPr algn="ctr" fontAlgn="ctr"/>
                      <a:r>
                        <a:rPr lang="es-VE" sz="1200" b="1" i="0" u="none" strike="noStrike" baseline="0" dirty="0">
                          <a:solidFill>
                            <a:schemeClr val="accent1">
                              <a:lumMod val="50000"/>
                            </a:schemeClr>
                          </a:solidFill>
                          <a:latin typeface="Calibri"/>
                        </a:rPr>
                        <a:t>2.450.000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s-VE"/>
                    </a:p>
                  </a:txBody>
                  <a:tcPr/>
                </a:tc>
                <a:extLst>
                  <a:ext uri="{0D108BD9-81ED-4DB2-BD59-A6C34878D82A}">
                    <a16:rowId xmlns:a16="http://schemas.microsoft.com/office/drawing/2014/main" val="10024"/>
                  </a:ext>
                </a:extLst>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6975" r="9326"/>
          <a:stretch/>
        </p:blipFill>
        <p:spPr>
          <a:xfrm>
            <a:off x="3609962" y="2189163"/>
            <a:ext cx="2232248" cy="2820191"/>
          </a:xfrm>
          <a:prstGeom prst="rect">
            <a:avLst/>
          </a:prstGeom>
          <a:ln>
            <a:noFill/>
          </a:ln>
          <a:effectLst>
            <a:softEdge rad="112500"/>
          </a:effectLst>
        </p:spPr>
      </p:pic>
      <p:sp>
        <p:nvSpPr>
          <p:cNvPr id="4" name="3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8195" name="5 CuadroTexto"/>
          <p:cNvSpPr txBox="1">
            <a:spLocks noChangeArrowheads="1"/>
          </p:cNvSpPr>
          <p:nvPr/>
        </p:nvSpPr>
        <p:spPr bwMode="auto">
          <a:xfrm rot="-5400000">
            <a:off x="-2088356" y="2148681"/>
            <a:ext cx="4732338" cy="523875"/>
          </a:xfrm>
          <a:prstGeom prst="rect">
            <a:avLst/>
          </a:prstGeom>
          <a:noFill/>
          <a:ln w="9525">
            <a:noFill/>
            <a:miter lim="800000"/>
            <a:headEnd/>
            <a:tailEnd/>
          </a:ln>
        </p:spPr>
        <p:txBody>
          <a:bodyPr wrap="none">
            <a:spAutoFit/>
          </a:bodyPr>
          <a:lstStyle/>
          <a:p>
            <a:r>
              <a:rPr lang="es-CO" sz="2800" b="1">
                <a:solidFill>
                  <a:schemeClr val="bg1"/>
                </a:solidFill>
                <a:latin typeface="Arial Narrow" pitchFamily="34" charset="0"/>
              </a:rPr>
              <a:t>PRODUCCIÓN Y RECOLECCIÓN</a:t>
            </a:r>
            <a:endParaRPr lang="es-VE" sz="2800">
              <a:solidFill>
                <a:schemeClr val="bg1"/>
              </a:solidFill>
              <a:latin typeface="Arial Black" pitchFamily="34" charset="0"/>
            </a:endParaRPr>
          </a:p>
        </p:txBody>
      </p:sp>
      <p:sp>
        <p:nvSpPr>
          <p:cNvPr id="13" name="20 CuadroTexto"/>
          <p:cNvSpPr txBox="1"/>
          <p:nvPr/>
        </p:nvSpPr>
        <p:spPr>
          <a:xfrm>
            <a:off x="950913" y="3986213"/>
            <a:ext cx="1500187" cy="522287"/>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Recolección de </a:t>
            </a:r>
          </a:p>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Desechos Sólidos</a:t>
            </a:r>
            <a:endParaRPr lang="es-VE" sz="1400" b="1" dirty="0">
              <a:solidFill>
                <a:schemeClr val="bg2">
                  <a:lumMod val="25000"/>
                </a:schemeClr>
              </a:solidFill>
              <a:latin typeface="Arial Narrow" pitchFamily="34" charset="0"/>
              <a:cs typeface="Arial" pitchFamily="34" charset="0"/>
            </a:endParaRPr>
          </a:p>
        </p:txBody>
      </p:sp>
      <p:sp>
        <p:nvSpPr>
          <p:cNvPr id="14" name="21 CuadroTexto"/>
          <p:cNvSpPr txBox="1"/>
          <p:nvPr/>
        </p:nvSpPr>
        <p:spPr>
          <a:xfrm>
            <a:off x="3652838" y="2319338"/>
            <a:ext cx="2214562" cy="954087"/>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Acopio Planta de </a:t>
            </a:r>
          </a:p>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Transferencia Las Mayas</a:t>
            </a:r>
          </a:p>
          <a:p>
            <a:pPr algn="ctr" fontAlgn="auto">
              <a:spcBef>
                <a:spcPts val="0"/>
              </a:spcBef>
              <a:spcAft>
                <a:spcPts val="0"/>
              </a:spcAft>
              <a:defRPr/>
            </a:pPr>
            <a:endParaRPr lang="es-VE" sz="2800" b="1" dirty="0">
              <a:solidFill>
                <a:schemeClr val="accent3">
                  <a:lumMod val="50000"/>
                </a:schemeClr>
              </a:solidFill>
              <a:latin typeface="Arial Narrow" pitchFamily="34" charset="0"/>
            </a:endParaRPr>
          </a:p>
        </p:txBody>
      </p:sp>
      <p:sp>
        <p:nvSpPr>
          <p:cNvPr id="15" name="23 CuadroTexto"/>
          <p:cNvSpPr txBox="1"/>
          <p:nvPr/>
        </p:nvSpPr>
        <p:spPr>
          <a:xfrm>
            <a:off x="715963" y="1747838"/>
            <a:ext cx="1857375" cy="307975"/>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Barrido </a:t>
            </a:r>
            <a:endParaRPr lang="es-VE" sz="1400" b="1" dirty="0">
              <a:solidFill>
                <a:schemeClr val="bg2">
                  <a:lumMod val="25000"/>
                </a:schemeClr>
              </a:solidFill>
              <a:latin typeface="Arial Narrow" pitchFamily="34" charset="0"/>
              <a:cs typeface="Arial" pitchFamily="34" charset="0"/>
            </a:endParaRPr>
          </a:p>
        </p:txBody>
      </p:sp>
      <p:sp>
        <p:nvSpPr>
          <p:cNvPr id="17" name="24 CuadroTexto"/>
          <p:cNvSpPr txBox="1"/>
          <p:nvPr/>
        </p:nvSpPr>
        <p:spPr>
          <a:xfrm>
            <a:off x="714348" y="5857892"/>
            <a:ext cx="1785937" cy="461963"/>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200" b="1" dirty="0" smtClean="0">
                <a:solidFill>
                  <a:schemeClr val="bg2">
                    <a:lumMod val="25000"/>
                  </a:schemeClr>
                </a:solidFill>
                <a:latin typeface="Arial Narrow" pitchFamily="34" charset="0"/>
                <a:cs typeface="Arial" pitchFamily="34" charset="0"/>
              </a:rPr>
              <a:t>Recolección de Desechos </a:t>
            </a:r>
          </a:p>
          <a:p>
            <a:pPr algn="ctr" fontAlgn="auto">
              <a:spcBef>
                <a:spcPts val="0"/>
              </a:spcBef>
              <a:spcAft>
                <a:spcPts val="0"/>
              </a:spcAft>
              <a:defRPr/>
            </a:pPr>
            <a:r>
              <a:rPr lang="es-VE" sz="1200" b="1" dirty="0" err="1" smtClean="0">
                <a:solidFill>
                  <a:schemeClr val="bg2">
                    <a:lumMod val="25000"/>
                  </a:schemeClr>
                </a:solidFill>
                <a:latin typeface="Arial Narrow" pitchFamily="34" charset="0"/>
                <a:cs typeface="Arial" pitchFamily="34" charset="0"/>
              </a:rPr>
              <a:t>Bio</a:t>
            </a:r>
            <a:r>
              <a:rPr lang="es-VE" sz="1200" b="1" dirty="0" smtClean="0">
                <a:solidFill>
                  <a:schemeClr val="bg2">
                    <a:lumMod val="25000"/>
                  </a:schemeClr>
                </a:solidFill>
                <a:latin typeface="Arial Narrow" pitchFamily="34" charset="0"/>
                <a:cs typeface="Arial" pitchFamily="34" charset="0"/>
              </a:rPr>
              <a:t>-infecciosos</a:t>
            </a:r>
            <a:endParaRPr lang="es-VE" sz="1200" b="1" dirty="0">
              <a:solidFill>
                <a:schemeClr val="bg2">
                  <a:lumMod val="25000"/>
                </a:schemeClr>
              </a:solidFill>
              <a:latin typeface="Arial Narrow" pitchFamily="34" charset="0"/>
              <a:cs typeface="Arial" pitchFamily="34" charset="0"/>
            </a:endParaRPr>
          </a:p>
        </p:txBody>
      </p:sp>
      <p:sp>
        <p:nvSpPr>
          <p:cNvPr id="19" name="29 CuadroTexto"/>
          <p:cNvSpPr txBox="1"/>
          <p:nvPr/>
        </p:nvSpPr>
        <p:spPr>
          <a:xfrm>
            <a:off x="6626225" y="3068638"/>
            <a:ext cx="2000250" cy="1016000"/>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Disposición Final </a:t>
            </a:r>
          </a:p>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en Relleno Sanitario|</a:t>
            </a:r>
            <a:endParaRPr lang="es-VE" sz="2000" b="1" dirty="0">
              <a:solidFill>
                <a:schemeClr val="bg2">
                  <a:lumMod val="25000"/>
                </a:schemeClr>
              </a:solidFill>
              <a:latin typeface="Arial Narrow" pitchFamily="34" charset="0"/>
              <a:cs typeface="Arial" pitchFamily="34" charset="0"/>
            </a:endParaRPr>
          </a:p>
        </p:txBody>
      </p:sp>
      <p:pic>
        <p:nvPicPr>
          <p:cNvPr id="8202" name="Picture 4"/>
          <p:cNvPicPr>
            <a:picLocks noChangeAspect="1" noChangeArrowheads="1"/>
          </p:cNvPicPr>
          <p:nvPr/>
        </p:nvPicPr>
        <p:blipFill>
          <a:blip r:embed="rId3"/>
          <a:srcRect/>
          <a:stretch>
            <a:fillRect/>
          </a:stretch>
        </p:blipFill>
        <p:spPr bwMode="auto">
          <a:xfrm>
            <a:off x="615950" y="2549525"/>
            <a:ext cx="2286000" cy="1428750"/>
          </a:xfrm>
          <a:prstGeom prst="rect">
            <a:avLst/>
          </a:prstGeom>
          <a:noFill/>
          <a:ln w="9525">
            <a:noFill/>
            <a:miter lim="800000"/>
            <a:headEnd/>
            <a:tailEnd/>
          </a:ln>
        </p:spPr>
      </p:pic>
      <p:pic>
        <p:nvPicPr>
          <p:cNvPr id="8203" name="Picture 29"/>
          <p:cNvPicPr>
            <a:picLocks noChangeAspect="1" noChangeArrowheads="1"/>
          </p:cNvPicPr>
          <p:nvPr/>
        </p:nvPicPr>
        <p:blipFill>
          <a:blip r:embed="rId4"/>
          <a:srcRect/>
          <a:stretch>
            <a:fillRect/>
          </a:stretch>
        </p:blipFill>
        <p:spPr bwMode="auto">
          <a:xfrm>
            <a:off x="6678613" y="871538"/>
            <a:ext cx="1857375" cy="977900"/>
          </a:xfrm>
          <a:prstGeom prst="rect">
            <a:avLst/>
          </a:prstGeom>
          <a:noFill/>
          <a:ln w="9525">
            <a:noFill/>
            <a:miter lim="800000"/>
            <a:headEnd/>
            <a:tailEnd/>
          </a:ln>
        </p:spPr>
      </p:pic>
      <p:sp>
        <p:nvSpPr>
          <p:cNvPr id="26" name="33 Flecha derecha"/>
          <p:cNvSpPr/>
          <p:nvPr/>
        </p:nvSpPr>
        <p:spPr>
          <a:xfrm>
            <a:off x="2935288" y="2424113"/>
            <a:ext cx="582612" cy="1784350"/>
          </a:xfrm>
          <a:prstGeom prst="rightArrow">
            <a:avLst>
              <a:gd name="adj1" fmla="val 50000"/>
              <a:gd name="adj2"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V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VE">
              <a:latin typeface="Arial Narrow" pitchFamily="34" charset="0"/>
            </a:endParaRPr>
          </a:p>
        </p:txBody>
      </p:sp>
      <p:sp>
        <p:nvSpPr>
          <p:cNvPr id="27" name="34 CuadroTexto"/>
          <p:cNvSpPr txBox="1"/>
          <p:nvPr/>
        </p:nvSpPr>
        <p:spPr>
          <a:xfrm>
            <a:off x="6665913" y="628650"/>
            <a:ext cx="1857375" cy="369888"/>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b="1" dirty="0" smtClean="0">
                <a:solidFill>
                  <a:schemeClr val="bg2">
                    <a:lumMod val="25000"/>
                  </a:schemeClr>
                </a:solidFill>
                <a:latin typeface="Arial Narrow" pitchFamily="34" charset="0"/>
                <a:cs typeface="Arial" pitchFamily="34" charset="0"/>
              </a:rPr>
              <a:t>Transferencia</a:t>
            </a:r>
            <a:endParaRPr lang="es-VE" b="1" dirty="0">
              <a:solidFill>
                <a:schemeClr val="bg2">
                  <a:lumMod val="25000"/>
                </a:schemeClr>
              </a:solidFill>
              <a:latin typeface="Arial Narrow" pitchFamily="34" charset="0"/>
              <a:cs typeface="Arial" pitchFamily="34" charset="0"/>
            </a:endParaRPr>
          </a:p>
        </p:txBody>
      </p:sp>
      <p:pic>
        <p:nvPicPr>
          <p:cNvPr id="8206" name="Picture 3" descr="C:\Users\Antonio\Desktop\Barrido.png"/>
          <p:cNvPicPr>
            <a:picLocks noChangeAspect="1" noChangeArrowheads="1"/>
          </p:cNvPicPr>
          <p:nvPr/>
        </p:nvPicPr>
        <p:blipFill>
          <a:blip r:embed="rId5"/>
          <a:srcRect/>
          <a:stretch>
            <a:fillRect/>
          </a:stretch>
        </p:blipFill>
        <p:spPr bwMode="auto">
          <a:xfrm>
            <a:off x="1627189" y="495449"/>
            <a:ext cx="1069975" cy="1349375"/>
          </a:xfrm>
          <a:prstGeom prst="rect">
            <a:avLst/>
          </a:prstGeom>
          <a:noFill/>
          <a:ln w="9525">
            <a:noFill/>
            <a:miter lim="800000"/>
            <a:headEnd/>
            <a:tailEnd/>
          </a:ln>
        </p:spPr>
      </p:pic>
      <p:pic>
        <p:nvPicPr>
          <p:cNvPr id="8207" name="Picture 2" descr="http://www.fcq.uach.mx/phocadownload/Academico/Material_de_Estudio/RPBI/images/simbolo2.gif">
            <a:hlinkClick r:id="rId6"/>
          </p:cNvPr>
          <p:cNvPicPr>
            <a:picLocks noChangeAspect="1" noChangeArrowheads="1"/>
          </p:cNvPicPr>
          <p:nvPr/>
        </p:nvPicPr>
        <p:blipFill>
          <a:blip r:embed="rId7"/>
          <a:srcRect/>
          <a:stretch>
            <a:fillRect/>
          </a:stretch>
        </p:blipFill>
        <p:spPr bwMode="auto">
          <a:xfrm>
            <a:off x="949298" y="4903805"/>
            <a:ext cx="1285875" cy="1008062"/>
          </a:xfrm>
          <a:prstGeom prst="rect">
            <a:avLst/>
          </a:prstGeom>
          <a:noFill/>
          <a:ln w="9525">
            <a:noFill/>
            <a:miter lim="800000"/>
            <a:headEnd/>
            <a:tailEnd/>
          </a:ln>
        </p:spPr>
      </p:pic>
      <p:sp>
        <p:nvSpPr>
          <p:cNvPr id="8208" name="36 CuadroTexto"/>
          <p:cNvSpPr txBox="1">
            <a:spLocks noChangeArrowheads="1"/>
          </p:cNvSpPr>
          <p:nvPr/>
        </p:nvSpPr>
        <p:spPr bwMode="auto">
          <a:xfrm>
            <a:off x="2043113" y="115888"/>
            <a:ext cx="5270500" cy="769937"/>
          </a:xfrm>
          <a:prstGeom prst="rect">
            <a:avLst/>
          </a:prstGeom>
          <a:noFill/>
          <a:ln w="9525">
            <a:noFill/>
            <a:miter lim="800000"/>
            <a:headEnd/>
            <a:tailEnd/>
          </a:ln>
        </p:spPr>
        <p:txBody>
          <a:bodyPr wrap="none">
            <a:spAutoFit/>
          </a:bodyPr>
          <a:lstStyle/>
          <a:p>
            <a:pPr algn="ctr"/>
            <a:r>
              <a:rPr lang="es-ES" sz="2200" b="1">
                <a:solidFill>
                  <a:srgbClr val="C00000"/>
                </a:solidFill>
                <a:latin typeface="Arial" pitchFamily="34" charset="0"/>
                <a:cs typeface="DejaVu Sans" pitchFamily="34" charset="0"/>
              </a:rPr>
              <a:t>OPERACION TECNICA DEL SERVICIO</a:t>
            </a:r>
          </a:p>
          <a:p>
            <a:pPr algn="ctr"/>
            <a:endParaRPr lang="es-ES" sz="2200" b="1">
              <a:solidFill>
                <a:srgbClr val="C00000"/>
              </a:solidFill>
              <a:latin typeface="Arial" pitchFamily="34" charset="0"/>
              <a:cs typeface="DejaVu Sans" pitchFamily="34" charset="0"/>
            </a:endParaRPr>
          </a:p>
        </p:txBody>
      </p:sp>
      <p:sp>
        <p:nvSpPr>
          <p:cNvPr id="37" name="17 Flecha arriba"/>
          <p:cNvSpPr/>
          <p:nvPr/>
        </p:nvSpPr>
        <p:spPr>
          <a:xfrm rot="10800000">
            <a:off x="1150938" y="2109788"/>
            <a:ext cx="928687" cy="285750"/>
          </a:xfrm>
          <a:prstGeom prst="upArrow">
            <a:avLst>
              <a:gd name="adj1" fmla="val 50000"/>
              <a:gd name="adj2"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cxnSp>
        <p:nvCxnSpPr>
          <p:cNvPr id="3" name="2 Conector recto"/>
          <p:cNvCxnSpPr>
            <a:stCxn id="0" idx="3"/>
            <a:endCxn id="36" idx="1"/>
          </p:cNvCxnSpPr>
          <p:nvPr/>
        </p:nvCxnSpPr>
        <p:spPr>
          <a:xfrm>
            <a:off x="2236788" y="5281613"/>
            <a:ext cx="4287837" cy="9525"/>
          </a:xfrm>
          <a:prstGeom prst="line">
            <a:avLst/>
          </a:prstGeom>
          <a:ln w="7620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7" name="6 Rectángulo redondeado"/>
          <p:cNvSpPr/>
          <p:nvPr/>
        </p:nvSpPr>
        <p:spPr>
          <a:xfrm>
            <a:off x="6427788" y="2549525"/>
            <a:ext cx="2271712" cy="383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8213" name="7 CuadroTexto"/>
          <p:cNvSpPr txBox="1">
            <a:spLocks noChangeArrowheads="1"/>
          </p:cNvSpPr>
          <p:nvPr/>
        </p:nvSpPr>
        <p:spPr bwMode="auto">
          <a:xfrm>
            <a:off x="6816725" y="6384129"/>
            <a:ext cx="1706563" cy="461963"/>
          </a:xfrm>
          <a:prstGeom prst="rect">
            <a:avLst/>
          </a:prstGeom>
          <a:noFill/>
          <a:ln w="9525">
            <a:noFill/>
            <a:miter lim="800000"/>
            <a:headEnd/>
            <a:tailEnd/>
          </a:ln>
        </p:spPr>
        <p:txBody>
          <a:bodyPr>
            <a:spAutoFit/>
          </a:bodyPr>
          <a:lstStyle/>
          <a:p>
            <a:r>
              <a:rPr lang="es-VE" sz="2400" b="1" dirty="0">
                <a:latin typeface="Arial Narrow" pitchFamily="34" charset="0"/>
              </a:rPr>
              <a:t>incineración</a:t>
            </a:r>
          </a:p>
        </p:txBody>
      </p:sp>
      <p:sp>
        <p:nvSpPr>
          <p:cNvPr id="43" name="42 Flecha doblada"/>
          <p:cNvSpPr/>
          <p:nvPr/>
        </p:nvSpPr>
        <p:spPr>
          <a:xfrm>
            <a:off x="4457700" y="1176338"/>
            <a:ext cx="2066925" cy="1143000"/>
          </a:xfrm>
          <a:prstGeom prst="bentArrow">
            <a:avLst>
              <a:gd name="adj1" fmla="val 33032"/>
              <a:gd name="adj2" fmla="val 25000"/>
              <a:gd name="adj3" fmla="val 25000"/>
              <a:gd name="adj4" fmla="val 4375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46" name="16 Flecha derecha"/>
          <p:cNvSpPr/>
          <p:nvPr/>
        </p:nvSpPr>
        <p:spPr>
          <a:xfrm rot="16200000" flipH="1">
            <a:off x="7455693" y="1526382"/>
            <a:ext cx="277813" cy="1308100"/>
          </a:xfrm>
          <a:prstGeom prst="rightArrow">
            <a:avLst>
              <a:gd name="adj1" fmla="val 50000"/>
              <a:gd name="adj2" fmla="val 2467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47" name="34 CuadroTexto"/>
          <p:cNvSpPr txBox="1"/>
          <p:nvPr/>
        </p:nvSpPr>
        <p:spPr>
          <a:xfrm>
            <a:off x="3613150" y="4927600"/>
            <a:ext cx="1857375" cy="368300"/>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b="1" dirty="0" smtClean="0">
                <a:solidFill>
                  <a:schemeClr val="bg2">
                    <a:lumMod val="25000"/>
                  </a:schemeClr>
                </a:solidFill>
                <a:latin typeface="Arial Narrow" pitchFamily="34" charset="0"/>
                <a:cs typeface="Arial" pitchFamily="34" charset="0"/>
              </a:rPr>
              <a:t>Transferencia</a:t>
            </a:r>
            <a:endParaRPr lang="es-VE" b="1" dirty="0">
              <a:solidFill>
                <a:schemeClr val="bg2">
                  <a:lumMod val="25000"/>
                </a:schemeClr>
              </a:solidFill>
              <a:latin typeface="Arial Narrow" pitchFamily="34" charset="0"/>
              <a:cs typeface="Arial" pitchFamily="34" charset="0"/>
            </a:endParaRPr>
          </a:p>
        </p:txBody>
      </p:sp>
      <p:sp>
        <p:nvSpPr>
          <p:cNvPr id="50" name="29 CuadroTexto"/>
          <p:cNvSpPr txBox="1"/>
          <p:nvPr/>
        </p:nvSpPr>
        <p:spPr>
          <a:xfrm rot="16200000">
            <a:off x="7899400" y="4267200"/>
            <a:ext cx="2000250" cy="400050"/>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BONANZA</a:t>
            </a:r>
            <a:endParaRPr lang="es-VE" sz="2000" b="1" dirty="0">
              <a:solidFill>
                <a:schemeClr val="bg2">
                  <a:lumMod val="25000"/>
                </a:schemeClr>
              </a:solidFill>
              <a:latin typeface="Arial Narrow" pitchFamily="34" charset="0"/>
              <a:cs typeface="Arial" pitchFamily="34" charset="0"/>
            </a:endParaRPr>
          </a:p>
        </p:txBody>
      </p:sp>
      <p:sp>
        <p:nvSpPr>
          <p:cNvPr id="8221" name="28 CuadroTexto"/>
          <p:cNvSpPr txBox="1">
            <a:spLocks noChangeArrowheads="1"/>
          </p:cNvSpPr>
          <p:nvPr/>
        </p:nvSpPr>
        <p:spPr bwMode="auto">
          <a:xfrm>
            <a:off x="3695873" y="4571836"/>
            <a:ext cx="2100263" cy="369332"/>
          </a:xfrm>
          <a:prstGeom prst="rect">
            <a:avLst/>
          </a:prstGeom>
          <a:solidFill>
            <a:schemeClr val="bg1"/>
          </a:solidFill>
          <a:ln w="9525">
            <a:noFill/>
            <a:miter lim="800000"/>
            <a:headEnd/>
            <a:tailEnd/>
          </a:ln>
        </p:spPr>
        <p:txBody>
          <a:bodyPr>
            <a:spAutoFit/>
          </a:bodyPr>
          <a:lstStyle/>
          <a:p>
            <a:pPr algn="ctr"/>
            <a:r>
              <a:rPr lang="es-ES" b="1" dirty="0" smtClean="0"/>
              <a:t>32.000.000 kg</a:t>
            </a:r>
            <a:endParaRPr lang="es-ES" b="1" dirty="0"/>
          </a:p>
        </p:txBody>
      </p:sp>
      <p:sp>
        <p:nvSpPr>
          <p:cNvPr id="30" name="29 CuadroTexto"/>
          <p:cNvSpPr txBox="1"/>
          <p:nvPr/>
        </p:nvSpPr>
        <p:spPr>
          <a:xfrm>
            <a:off x="4714876" y="928670"/>
            <a:ext cx="1571636" cy="369332"/>
          </a:xfrm>
          <a:prstGeom prst="rect">
            <a:avLst/>
          </a:prstGeom>
          <a:noFill/>
        </p:spPr>
        <p:txBody>
          <a:bodyPr wrap="square" rtlCol="0">
            <a:spAutoFit/>
          </a:bodyPr>
          <a:lstStyle/>
          <a:p>
            <a:pPr algn="ctr"/>
            <a:r>
              <a:rPr lang="es-VE" b="1" dirty="0" smtClean="0"/>
              <a:t>3.500.000 Kg</a:t>
            </a:r>
            <a:endParaRPr lang="es-VE" b="1" dirty="0"/>
          </a:p>
        </p:txBody>
      </p:sp>
      <p:sp>
        <p:nvSpPr>
          <p:cNvPr id="31" name="30 Rectángulo"/>
          <p:cNvSpPr/>
          <p:nvPr/>
        </p:nvSpPr>
        <p:spPr>
          <a:xfrm>
            <a:off x="1043608" y="692129"/>
            <a:ext cx="901209" cy="307777"/>
          </a:xfrm>
          <a:prstGeom prst="rect">
            <a:avLst/>
          </a:prstGeom>
        </p:spPr>
        <p:txBody>
          <a:bodyPr wrap="none">
            <a:spAutoFit/>
          </a:bodyPr>
          <a:lstStyle/>
          <a:p>
            <a:r>
              <a:rPr lang="es-VE" sz="1400" b="1" dirty="0" smtClean="0"/>
              <a:t>30.000 kg</a:t>
            </a:r>
            <a:endParaRPr lang="es-VE" sz="1400" b="1" dirty="0"/>
          </a:p>
        </p:txBody>
      </p:sp>
      <p:sp>
        <p:nvSpPr>
          <p:cNvPr id="32" name="31 Rectángulo"/>
          <p:cNvSpPr/>
          <p:nvPr/>
        </p:nvSpPr>
        <p:spPr>
          <a:xfrm>
            <a:off x="1071538" y="4429132"/>
            <a:ext cx="1132041" cy="307777"/>
          </a:xfrm>
          <a:prstGeom prst="rect">
            <a:avLst/>
          </a:prstGeom>
        </p:spPr>
        <p:txBody>
          <a:bodyPr wrap="none">
            <a:spAutoFit/>
          </a:bodyPr>
          <a:lstStyle/>
          <a:p>
            <a:r>
              <a:rPr lang="es-VE" sz="1400" b="1" dirty="0" smtClean="0"/>
              <a:t>2.420.000 kg</a:t>
            </a:r>
            <a:endParaRPr lang="es-VE" sz="1400" b="1" dirty="0"/>
          </a:p>
        </p:txBody>
      </p:sp>
      <p:sp>
        <p:nvSpPr>
          <p:cNvPr id="34" name="33 Rectángulo"/>
          <p:cNvSpPr/>
          <p:nvPr/>
        </p:nvSpPr>
        <p:spPr>
          <a:xfrm>
            <a:off x="2214546" y="5500702"/>
            <a:ext cx="809837" cy="307777"/>
          </a:xfrm>
          <a:prstGeom prst="rect">
            <a:avLst/>
          </a:prstGeom>
        </p:spPr>
        <p:txBody>
          <a:bodyPr wrap="none">
            <a:spAutoFit/>
          </a:bodyPr>
          <a:lstStyle/>
          <a:p>
            <a:r>
              <a:rPr lang="es-VE" sz="1400" b="1" dirty="0" smtClean="0"/>
              <a:t>5.000 kg</a:t>
            </a:r>
            <a:endParaRPr lang="es-VE" sz="1400" b="1" dirty="0"/>
          </a:p>
        </p:txBody>
      </p:sp>
      <p:sp>
        <p:nvSpPr>
          <p:cNvPr id="35" name="34 CuadroTexto"/>
          <p:cNvSpPr txBox="1"/>
          <p:nvPr/>
        </p:nvSpPr>
        <p:spPr>
          <a:xfrm>
            <a:off x="6786578" y="2714620"/>
            <a:ext cx="1500198" cy="369332"/>
          </a:xfrm>
          <a:prstGeom prst="rect">
            <a:avLst/>
          </a:prstGeom>
          <a:noFill/>
        </p:spPr>
        <p:txBody>
          <a:bodyPr wrap="square" rtlCol="0">
            <a:spAutoFit/>
          </a:bodyPr>
          <a:lstStyle/>
          <a:p>
            <a:pPr algn="ctr"/>
            <a:r>
              <a:rPr lang="es-VE" b="1" dirty="0" smtClean="0"/>
              <a:t>4.450.000 Kg</a:t>
            </a:r>
            <a:endParaRPr lang="es-VE" b="1" dirty="0"/>
          </a:p>
        </p:txBody>
      </p:sp>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4580" y="4402162"/>
            <a:ext cx="2304920" cy="1835150"/>
          </a:xfrm>
          <a:prstGeom prst="rect">
            <a:avLst/>
          </a:prstGeom>
          <a:ln>
            <a:noFill/>
          </a:ln>
          <a:effectLst>
            <a:softEdge rad="112500"/>
          </a:effectLst>
        </p:spPr>
      </p:pic>
      <p:sp>
        <p:nvSpPr>
          <p:cNvPr id="36" name="16 Flecha derecha"/>
          <p:cNvSpPr/>
          <p:nvPr/>
        </p:nvSpPr>
        <p:spPr>
          <a:xfrm>
            <a:off x="6524625" y="4803775"/>
            <a:ext cx="201613" cy="974725"/>
          </a:xfrm>
          <a:prstGeom prst="rightArrow">
            <a:avLst>
              <a:gd name="adj1" fmla="val 50000"/>
              <a:gd name="adj2" fmla="val 2467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48" name="16 Flecha derecha"/>
          <p:cNvSpPr/>
          <p:nvPr/>
        </p:nvSpPr>
        <p:spPr>
          <a:xfrm rot="5400000" flipH="1">
            <a:off x="7493820" y="5580061"/>
            <a:ext cx="277812" cy="1308100"/>
          </a:xfrm>
          <a:prstGeom prst="rightArrow">
            <a:avLst>
              <a:gd name="adj1" fmla="val 50000"/>
              <a:gd name="adj2" fmla="val 2467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53" name="Picture 29" descr="http://www.ciudadccs.info/wp-content/uploads/84605-copia.png"/>
          <p:cNvPicPr>
            <a:picLocks noChangeAspect="1" noChangeArrowheads="1"/>
          </p:cNvPicPr>
          <p:nvPr/>
        </p:nvPicPr>
        <p:blipFill>
          <a:blip r:embed="rId3" cstate="print"/>
          <a:srcRect/>
          <a:stretch>
            <a:fillRect/>
          </a:stretch>
        </p:blipFill>
        <p:spPr bwMode="auto">
          <a:xfrm>
            <a:off x="6091238" y="1071563"/>
            <a:ext cx="1927225" cy="1285875"/>
          </a:xfrm>
          <a:prstGeom prst="rect">
            <a:avLst/>
          </a:prstGeom>
          <a:noFill/>
          <a:ln w="9525">
            <a:noFill/>
            <a:miter lim="800000"/>
            <a:headEnd/>
            <a:tailEnd/>
          </a:ln>
        </p:spPr>
      </p:pic>
      <p:pic>
        <p:nvPicPr>
          <p:cNvPr id="52226" name="Picture 31" descr="http://static.eluniversal.com/2008/11/08/5081644_copia.jpg.520.360.thumb"/>
          <p:cNvPicPr>
            <a:picLocks noChangeAspect="1" noChangeArrowheads="1"/>
          </p:cNvPicPr>
          <p:nvPr/>
        </p:nvPicPr>
        <p:blipFill>
          <a:blip r:embed="rId4" cstate="print"/>
          <a:srcRect/>
          <a:stretch>
            <a:fillRect/>
          </a:stretch>
        </p:blipFill>
        <p:spPr bwMode="auto">
          <a:xfrm>
            <a:off x="3429000" y="4143375"/>
            <a:ext cx="2571750" cy="1716088"/>
          </a:xfrm>
          <a:prstGeom prst="rect">
            <a:avLst/>
          </a:prstGeom>
          <a:noFill/>
          <a:ln w="9525">
            <a:noFill/>
            <a:miter lim="800000"/>
            <a:headEnd/>
            <a:tailEnd/>
          </a:ln>
        </p:spPr>
      </p:pic>
      <p:pic>
        <p:nvPicPr>
          <p:cNvPr id="19460" name="Picture 6"/>
          <p:cNvPicPr>
            <a:picLocks noChangeAspect="1" noChangeArrowheads="1"/>
          </p:cNvPicPr>
          <p:nvPr/>
        </p:nvPicPr>
        <p:blipFill>
          <a:blip r:embed="rId5" cstate="print"/>
          <a:srcRect/>
          <a:stretch>
            <a:fillRect/>
          </a:stretch>
        </p:blipFill>
        <p:spPr bwMode="auto">
          <a:xfrm>
            <a:off x="3714750" y="1000125"/>
            <a:ext cx="1500188" cy="1643063"/>
          </a:xfrm>
          <a:prstGeom prst="rect">
            <a:avLst/>
          </a:prstGeom>
          <a:noFill/>
          <a:ln w="25560">
            <a:noFill/>
            <a:prstDash val="sysDot"/>
            <a:miter lim="800000"/>
            <a:headEnd/>
            <a:tailEnd/>
          </a:ln>
        </p:spPr>
      </p:pic>
      <p:pic>
        <p:nvPicPr>
          <p:cNvPr id="19461" name="Picture 11"/>
          <p:cNvPicPr>
            <a:picLocks noChangeAspect="1" noChangeArrowheads="1"/>
          </p:cNvPicPr>
          <p:nvPr/>
        </p:nvPicPr>
        <p:blipFill>
          <a:blip r:embed="rId6" cstate="print"/>
          <a:srcRect/>
          <a:stretch>
            <a:fillRect/>
          </a:stretch>
        </p:blipFill>
        <p:spPr bwMode="auto">
          <a:xfrm>
            <a:off x="6072188" y="3929063"/>
            <a:ext cx="2436812" cy="1846262"/>
          </a:xfrm>
          <a:prstGeom prst="rect">
            <a:avLst/>
          </a:prstGeom>
          <a:noFill/>
          <a:ln w="9525">
            <a:noFill/>
            <a:round/>
            <a:headEnd/>
            <a:tailEnd/>
          </a:ln>
        </p:spPr>
      </p:pic>
      <p:grpSp>
        <p:nvGrpSpPr>
          <p:cNvPr id="2" name="Group 12"/>
          <p:cNvGrpSpPr>
            <a:grpSpLocks/>
          </p:cNvGrpSpPr>
          <p:nvPr/>
        </p:nvGrpSpPr>
        <p:grpSpPr bwMode="auto">
          <a:xfrm>
            <a:off x="646113" y="928688"/>
            <a:ext cx="2336800" cy="1392237"/>
            <a:chOff x="275" y="450"/>
            <a:chExt cx="1580" cy="978"/>
          </a:xfrm>
        </p:grpSpPr>
        <p:pic>
          <p:nvPicPr>
            <p:cNvPr id="19476" name="Picture 17"/>
            <p:cNvPicPr>
              <a:picLocks noChangeAspect="1" noChangeArrowheads="1"/>
            </p:cNvPicPr>
            <p:nvPr/>
          </p:nvPicPr>
          <p:blipFill>
            <a:blip r:embed="rId7" cstate="print">
              <a:lum bright="12000" contrast="-6000"/>
            </a:blip>
            <a:srcRect/>
            <a:stretch>
              <a:fillRect/>
            </a:stretch>
          </p:blipFill>
          <p:spPr bwMode="auto">
            <a:xfrm>
              <a:off x="901" y="701"/>
              <a:ext cx="954" cy="727"/>
            </a:xfrm>
            <a:prstGeom prst="rect">
              <a:avLst/>
            </a:prstGeom>
            <a:noFill/>
            <a:ln w="9525">
              <a:noFill/>
              <a:round/>
              <a:headEnd/>
              <a:tailEnd/>
            </a:ln>
          </p:spPr>
        </p:pic>
        <p:pic>
          <p:nvPicPr>
            <p:cNvPr id="19477" name="Picture 16"/>
            <p:cNvPicPr>
              <a:picLocks noChangeAspect="1" noChangeArrowheads="1"/>
            </p:cNvPicPr>
            <p:nvPr/>
          </p:nvPicPr>
          <p:blipFill>
            <a:blip r:embed="rId8" cstate="print">
              <a:lum bright="6000"/>
            </a:blip>
            <a:srcRect/>
            <a:stretch>
              <a:fillRect/>
            </a:stretch>
          </p:blipFill>
          <p:spPr bwMode="auto">
            <a:xfrm>
              <a:off x="275" y="450"/>
              <a:ext cx="940" cy="823"/>
            </a:xfrm>
            <a:prstGeom prst="rect">
              <a:avLst/>
            </a:prstGeom>
            <a:noFill/>
            <a:ln w="9525">
              <a:noFill/>
              <a:round/>
              <a:headEnd/>
              <a:tailEnd/>
            </a:ln>
          </p:spPr>
        </p:pic>
      </p:grpSp>
      <p:pic>
        <p:nvPicPr>
          <p:cNvPr id="19463" name="Picture 29"/>
          <p:cNvPicPr>
            <a:picLocks noChangeAspect="1" noChangeArrowheads="1"/>
          </p:cNvPicPr>
          <p:nvPr/>
        </p:nvPicPr>
        <p:blipFill>
          <a:blip r:embed="rId9" cstate="print"/>
          <a:srcRect/>
          <a:stretch>
            <a:fillRect/>
          </a:stretch>
        </p:blipFill>
        <p:spPr bwMode="auto">
          <a:xfrm>
            <a:off x="428625" y="3857625"/>
            <a:ext cx="2786063" cy="1866900"/>
          </a:xfrm>
          <a:prstGeom prst="rect">
            <a:avLst/>
          </a:prstGeom>
          <a:noFill/>
          <a:ln w="34925" algn="in">
            <a:noFill/>
            <a:miter lim="800000"/>
            <a:headEnd/>
            <a:tailEnd/>
          </a:ln>
        </p:spPr>
      </p:pic>
      <p:sp>
        <p:nvSpPr>
          <p:cNvPr id="53275" name="Text Box 27"/>
          <p:cNvSpPr txBox="1">
            <a:spLocks noChangeArrowheads="1"/>
          </p:cNvSpPr>
          <p:nvPr/>
        </p:nvSpPr>
        <p:spPr bwMode="auto">
          <a:xfrm>
            <a:off x="2479675" y="214313"/>
            <a:ext cx="4549775" cy="709612"/>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VE" sz="4000" b="0" dirty="0">
                <a:solidFill>
                  <a:srgbClr val="FF0000"/>
                </a:solidFill>
                <a:effectLst>
                  <a:outerShdw blurRad="38100" dist="38100" dir="2700000" algn="tl">
                    <a:srgbClr val="000000"/>
                  </a:outerShdw>
                </a:effectLst>
                <a:latin typeface="Arial Rounded MT Bold" pitchFamily="32" charset="0"/>
              </a:rPr>
              <a:t>Estructura Actual</a:t>
            </a:r>
          </a:p>
        </p:txBody>
      </p:sp>
      <p:pic>
        <p:nvPicPr>
          <p:cNvPr id="19465" name="Picture 28" descr="http://www.ciudadccs.info/wp-content/uploads/IMG_6179.png"/>
          <p:cNvPicPr>
            <a:picLocks noChangeAspect="1" noChangeArrowheads="1"/>
          </p:cNvPicPr>
          <p:nvPr/>
        </p:nvPicPr>
        <p:blipFill>
          <a:blip r:embed="rId10" cstate="print"/>
          <a:srcRect/>
          <a:stretch>
            <a:fillRect/>
          </a:stretch>
        </p:blipFill>
        <p:spPr bwMode="auto">
          <a:xfrm>
            <a:off x="7072313" y="2071688"/>
            <a:ext cx="1571625" cy="1049337"/>
          </a:xfrm>
          <a:prstGeom prst="rect">
            <a:avLst/>
          </a:prstGeom>
          <a:noFill/>
          <a:ln w="9525">
            <a:noFill/>
            <a:miter lim="800000"/>
            <a:headEnd/>
            <a:tailEnd/>
          </a:ln>
        </p:spPr>
      </p:pic>
      <p:sp>
        <p:nvSpPr>
          <p:cNvPr id="31" name="30 CuadroTexto"/>
          <p:cNvSpPr txBox="1"/>
          <p:nvPr/>
        </p:nvSpPr>
        <p:spPr>
          <a:xfrm>
            <a:off x="428625" y="2386013"/>
            <a:ext cx="1958975" cy="400050"/>
          </a:xfrm>
          <a:prstGeom prst="rect">
            <a:avLst/>
          </a:prstGeom>
          <a:noFill/>
        </p:spPr>
        <p:txBody>
          <a:bodyPr wrap="none">
            <a:spAutoFit/>
          </a:bodyPr>
          <a:lstStyle/>
          <a:p>
            <a:pPr>
              <a:defRPr/>
            </a:pPr>
            <a:r>
              <a:rPr lang="es-VE" dirty="0">
                <a:solidFill>
                  <a:srgbClr val="001F2A"/>
                </a:solidFill>
                <a:effectLst>
                  <a:outerShdw blurRad="38100" dist="38100" dir="2700000" algn="tl">
                    <a:srgbClr val="000000">
                      <a:alpha val="43137"/>
                    </a:srgbClr>
                  </a:outerShdw>
                </a:effectLst>
                <a:latin typeface="Arial Rounded MT Bold" pitchFamily="34" charset="0"/>
              </a:rPr>
              <a:t>GENERACIÓN</a:t>
            </a:r>
          </a:p>
        </p:txBody>
      </p:sp>
      <p:sp>
        <p:nvSpPr>
          <p:cNvPr id="32" name="31 CuadroTexto"/>
          <p:cNvSpPr txBox="1"/>
          <p:nvPr/>
        </p:nvSpPr>
        <p:spPr>
          <a:xfrm>
            <a:off x="2630488" y="2714625"/>
            <a:ext cx="3441700" cy="400050"/>
          </a:xfrm>
          <a:prstGeom prst="rect">
            <a:avLst/>
          </a:prstGeom>
          <a:noFill/>
        </p:spPr>
        <p:txBody>
          <a:bodyPr>
            <a:spAutoFit/>
          </a:bodyPr>
          <a:lstStyle/>
          <a:p>
            <a:pPr>
              <a:defRPr/>
            </a:pPr>
            <a:r>
              <a:rPr lang="es-VE" dirty="0">
                <a:solidFill>
                  <a:srgbClr val="001F2A"/>
                </a:solidFill>
                <a:effectLst>
                  <a:outerShdw blurRad="38100" dist="38100" dir="2700000" algn="tl">
                    <a:srgbClr val="000000">
                      <a:alpha val="43137"/>
                    </a:srgbClr>
                  </a:outerShdw>
                </a:effectLst>
                <a:latin typeface="Arial Rounded MT Bold" pitchFamily="34" charset="0"/>
              </a:rPr>
              <a:t>DISPOSICIÓN PRIMARIA</a:t>
            </a:r>
          </a:p>
        </p:txBody>
      </p:sp>
      <p:sp>
        <p:nvSpPr>
          <p:cNvPr id="33" name="32 CuadroTexto"/>
          <p:cNvSpPr txBox="1"/>
          <p:nvPr/>
        </p:nvSpPr>
        <p:spPr>
          <a:xfrm>
            <a:off x="6715125" y="3143250"/>
            <a:ext cx="2000250" cy="369888"/>
          </a:xfrm>
          <a:prstGeom prst="rect">
            <a:avLst/>
          </a:prstGeom>
          <a:noFill/>
        </p:spPr>
        <p:txBody>
          <a:bodyPr>
            <a:spAutoFit/>
          </a:bodyPr>
          <a:lstStyle/>
          <a:p>
            <a:pPr>
              <a:defRPr/>
            </a:pPr>
            <a:r>
              <a:rPr lang="es-VE" sz="1800" dirty="0">
                <a:solidFill>
                  <a:srgbClr val="001F2A"/>
                </a:solidFill>
                <a:effectLst>
                  <a:outerShdw blurRad="38100" dist="38100" dir="2700000" algn="tl">
                    <a:srgbClr val="000000">
                      <a:alpha val="43137"/>
                    </a:srgbClr>
                  </a:outerShdw>
                </a:effectLst>
                <a:latin typeface="Arial Rounded MT Bold" pitchFamily="34" charset="0"/>
              </a:rPr>
              <a:t>RECOLECCIÓN</a:t>
            </a:r>
          </a:p>
        </p:txBody>
      </p:sp>
      <p:sp>
        <p:nvSpPr>
          <p:cNvPr id="34" name="33 CuadroTexto"/>
          <p:cNvSpPr txBox="1"/>
          <p:nvPr/>
        </p:nvSpPr>
        <p:spPr>
          <a:xfrm>
            <a:off x="722313" y="5786438"/>
            <a:ext cx="1958975" cy="400050"/>
          </a:xfrm>
          <a:prstGeom prst="rect">
            <a:avLst/>
          </a:prstGeom>
          <a:noFill/>
        </p:spPr>
        <p:txBody>
          <a:bodyPr wrap="none">
            <a:spAutoFit/>
          </a:bodyPr>
          <a:lstStyle/>
          <a:p>
            <a:pPr>
              <a:defRPr/>
            </a:pPr>
            <a:r>
              <a:rPr lang="es-VE" dirty="0">
                <a:solidFill>
                  <a:srgbClr val="001F2A"/>
                </a:solidFill>
                <a:effectLst>
                  <a:outerShdw blurRad="38100" dist="38100" dir="2700000" algn="tl">
                    <a:srgbClr val="000000">
                      <a:alpha val="43137"/>
                    </a:srgbClr>
                  </a:outerShdw>
                </a:effectLst>
                <a:latin typeface="Arial Rounded MT Bold" pitchFamily="34" charset="0"/>
              </a:rPr>
              <a:t>TRANSPORTE</a:t>
            </a:r>
          </a:p>
        </p:txBody>
      </p:sp>
      <p:sp>
        <p:nvSpPr>
          <p:cNvPr id="35" name="34 CuadroTexto"/>
          <p:cNvSpPr txBox="1"/>
          <p:nvPr/>
        </p:nvSpPr>
        <p:spPr>
          <a:xfrm>
            <a:off x="3300413" y="6029325"/>
            <a:ext cx="2414587" cy="400050"/>
          </a:xfrm>
          <a:prstGeom prst="rect">
            <a:avLst/>
          </a:prstGeom>
          <a:noFill/>
        </p:spPr>
        <p:txBody>
          <a:bodyPr wrap="none">
            <a:spAutoFit/>
          </a:bodyPr>
          <a:lstStyle/>
          <a:p>
            <a:pPr>
              <a:defRPr/>
            </a:pPr>
            <a:r>
              <a:rPr lang="es-VE" dirty="0">
                <a:solidFill>
                  <a:srgbClr val="001F2A"/>
                </a:solidFill>
                <a:effectLst>
                  <a:outerShdw blurRad="38100" dist="38100" dir="2700000" algn="tl">
                    <a:srgbClr val="000000">
                      <a:alpha val="43137"/>
                    </a:srgbClr>
                  </a:outerShdw>
                </a:effectLst>
                <a:latin typeface="Arial Rounded MT Bold" pitchFamily="34" charset="0"/>
              </a:rPr>
              <a:t>TRANSFERENCIA</a:t>
            </a:r>
          </a:p>
        </p:txBody>
      </p:sp>
      <p:sp>
        <p:nvSpPr>
          <p:cNvPr id="36" name="35 CuadroTexto"/>
          <p:cNvSpPr txBox="1"/>
          <p:nvPr/>
        </p:nvSpPr>
        <p:spPr>
          <a:xfrm>
            <a:off x="6143625" y="5857875"/>
            <a:ext cx="2541588" cy="708025"/>
          </a:xfrm>
          <a:prstGeom prst="rect">
            <a:avLst/>
          </a:prstGeom>
          <a:noFill/>
        </p:spPr>
        <p:txBody>
          <a:bodyPr>
            <a:spAutoFit/>
          </a:bodyPr>
          <a:lstStyle/>
          <a:p>
            <a:pPr>
              <a:defRPr/>
            </a:pPr>
            <a:r>
              <a:rPr lang="es-VE" dirty="0">
                <a:solidFill>
                  <a:srgbClr val="001F2A"/>
                </a:solidFill>
                <a:effectLst>
                  <a:outerShdw blurRad="38100" dist="38100" dir="2700000" algn="tl">
                    <a:srgbClr val="000000">
                      <a:alpha val="43137"/>
                    </a:srgbClr>
                  </a:outerShdw>
                </a:effectLst>
                <a:latin typeface="Arial Rounded MT Bold" pitchFamily="34" charset="0"/>
              </a:rPr>
              <a:t>DISPOSICIÓN FINAL</a:t>
            </a:r>
          </a:p>
        </p:txBody>
      </p:sp>
      <p:cxnSp>
        <p:nvCxnSpPr>
          <p:cNvPr id="19472" name="37 Conector angular"/>
          <p:cNvCxnSpPr>
            <a:cxnSpLocks noChangeShapeType="1"/>
          </p:cNvCxnSpPr>
          <p:nvPr/>
        </p:nvCxnSpPr>
        <p:spPr bwMode="auto">
          <a:xfrm>
            <a:off x="2357438" y="2714625"/>
            <a:ext cx="415925" cy="271463"/>
          </a:xfrm>
          <a:prstGeom prst="bentConnector3">
            <a:avLst>
              <a:gd name="adj1" fmla="val 50000"/>
            </a:avLst>
          </a:prstGeom>
          <a:noFill/>
          <a:ln w="31750" algn="ctr">
            <a:solidFill>
              <a:schemeClr val="bg2"/>
            </a:solidFill>
            <a:round/>
            <a:headEnd/>
            <a:tailEnd type="arrow" w="med" len="med"/>
          </a:ln>
        </p:spPr>
      </p:cxnSp>
      <p:cxnSp>
        <p:nvCxnSpPr>
          <p:cNvPr id="19473" name="42 Conector angular"/>
          <p:cNvCxnSpPr>
            <a:cxnSpLocks noChangeShapeType="1"/>
          </p:cNvCxnSpPr>
          <p:nvPr/>
        </p:nvCxnSpPr>
        <p:spPr bwMode="auto">
          <a:xfrm>
            <a:off x="5857875" y="3071813"/>
            <a:ext cx="928688" cy="255587"/>
          </a:xfrm>
          <a:prstGeom prst="bentConnector3">
            <a:avLst>
              <a:gd name="adj1" fmla="val 50000"/>
            </a:avLst>
          </a:prstGeom>
          <a:noFill/>
          <a:ln w="34925" algn="ctr">
            <a:solidFill>
              <a:schemeClr val="bg2"/>
            </a:solidFill>
            <a:round/>
            <a:headEnd/>
            <a:tailEnd type="arrow" w="med" len="med"/>
          </a:ln>
        </p:spPr>
      </p:cxnSp>
      <p:cxnSp>
        <p:nvCxnSpPr>
          <p:cNvPr id="19474" name="46 Conector angular"/>
          <p:cNvCxnSpPr>
            <a:cxnSpLocks noChangeShapeType="1"/>
            <a:stCxn id="34" idx="3"/>
          </p:cNvCxnSpPr>
          <p:nvPr/>
        </p:nvCxnSpPr>
        <p:spPr bwMode="auto">
          <a:xfrm>
            <a:off x="2681288" y="5986463"/>
            <a:ext cx="604837" cy="300037"/>
          </a:xfrm>
          <a:prstGeom prst="bentConnector3">
            <a:avLst>
              <a:gd name="adj1" fmla="val 50000"/>
            </a:avLst>
          </a:prstGeom>
          <a:noFill/>
          <a:ln w="34925" algn="ctr">
            <a:solidFill>
              <a:schemeClr val="bg2"/>
            </a:solidFill>
            <a:round/>
            <a:headEnd/>
            <a:tailEnd type="arrow" w="med" len="med"/>
          </a:ln>
        </p:spPr>
      </p:cxnSp>
      <p:cxnSp>
        <p:nvCxnSpPr>
          <p:cNvPr id="19475" name="56 Conector angular"/>
          <p:cNvCxnSpPr>
            <a:cxnSpLocks noChangeShapeType="1"/>
            <a:stCxn id="35" idx="3"/>
          </p:cNvCxnSpPr>
          <p:nvPr/>
        </p:nvCxnSpPr>
        <p:spPr bwMode="auto">
          <a:xfrm>
            <a:off x="5715000" y="6229350"/>
            <a:ext cx="928688" cy="128588"/>
          </a:xfrm>
          <a:prstGeom prst="bentConnector3">
            <a:avLst>
              <a:gd name="adj1" fmla="val 50000"/>
            </a:avLst>
          </a:prstGeom>
          <a:noFill/>
          <a:ln w="34925" algn="ctr">
            <a:solidFill>
              <a:schemeClr val="bg2"/>
            </a:solidFill>
            <a:round/>
            <a:headEnd/>
            <a:tailEnd type="arrow" w="med" len="med"/>
          </a:ln>
        </p:spPr>
      </p:cxnSp>
    </p:spTree>
    <p:extLst>
      <p:ext uri="{BB962C8B-B14F-4D97-AF65-F5344CB8AC3E}">
        <p14:creationId xmlns:p14="http://schemas.microsoft.com/office/powerpoint/2010/main" val="3642795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par>
                                <p:cTn id="11" presetID="4" presetClass="entr" presetSubtype="16" fill="hold" nodeType="withEffect">
                                  <p:stCondLst>
                                    <p:cond delay="0"/>
                                  </p:stCondLst>
                                  <p:childTnLst>
                                    <p:set>
                                      <p:cBhvr>
                                        <p:cTn id="12" dur="1" fill="hold">
                                          <p:stCondLst>
                                            <p:cond delay="0"/>
                                          </p:stCondLst>
                                        </p:cTn>
                                        <p:tgtEl>
                                          <p:spTgt spid="52253"/>
                                        </p:tgtEl>
                                        <p:attrNameLst>
                                          <p:attrName>style.visibility</p:attrName>
                                        </p:attrNameLst>
                                      </p:cBhvr>
                                      <p:to>
                                        <p:strVal val="visible"/>
                                      </p:to>
                                    </p:set>
                                    <p:animEffect transition="in" filter="box(in)">
                                      <p:cBhvr>
                                        <p:cTn id="13" dur="500"/>
                                        <p:tgtEl>
                                          <p:spTgt spid="5225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52226"/>
                                        </p:tgtEl>
                                        <p:attrNameLst>
                                          <p:attrName>style.visibility</p:attrName>
                                        </p:attrNameLst>
                                      </p:cBhvr>
                                      <p:to>
                                        <p:strVal val="visible"/>
                                      </p:to>
                                    </p:set>
                                    <p:animEffect transition="in" filter="box(in)">
                                      <p:cBhvr>
                                        <p:cTn id="18"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s.123rf.com/400wm/400/400/cteconsulting/cteconsulting1209/cteconsulting120900023/15488514-an-image-of-a-man-sweeping-floors.jpg"/>
          <p:cNvPicPr>
            <a:picLocks noChangeAspect="1" noChangeArrowheads="1"/>
          </p:cNvPicPr>
          <p:nvPr/>
        </p:nvPicPr>
        <p:blipFill>
          <a:blip r:embed="rId2" cstate="print"/>
          <a:srcRect r="30070"/>
          <a:stretch>
            <a:fillRect/>
          </a:stretch>
        </p:blipFill>
        <p:spPr bwMode="auto">
          <a:xfrm>
            <a:off x="1322388" y="692150"/>
            <a:ext cx="720725" cy="1152525"/>
          </a:xfrm>
          <a:prstGeom prst="rect">
            <a:avLst/>
          </a:prstGeom>
          <a:noFill/>
          <a:ln w="9525">
            <a:noFill/>
            <a:miter lim="800000"/>
            <a:headEnd/>
            <a:tailEnd/>
          </a:ln>
        </p:spPr>
      </p:pic>
      <p:sp>
        <p:nvSpPr>
          <p:cNvPr id="13" name="20 CuadroTexto"/>
          <p:cNvSpPr txBox="1"/>
          <p:nvPr/>
        </p:nvSpPr>
        <p:spPr>
          <a:xfrm>
            <a:off x="950913" y="3986213"/>
            <a:ext cx="1500187" cy="522287"/>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Recolección de </a:t>
            </a:r>
          </a:p>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Desechos Sólidos</a:t>
            </a:r>
            <a:endParaRPr lang="es-VE" sz="1400" b="1" dirty="0">
              <a:solidFill>
                <a:schemeClr val="bg2">
                  <a:lumMod val="25000"/>
                </a:schemeClr>
              </a:solidFill>
              <a:latin typeface="Arial Narrow" pitchFamily="34" charset="0"/>
              <a:cs typeface="Arial" pitchFamily="34" charset="0"/>
            </a:endParaRPr>
          </a:p>
        </p:txBody>
      </p:sp>
      <p:sp>
        <p:nvSpPr>
          <p:cNvPr id="15" name="23 CuadroTexto"/>
          <p:cNvSpPr txBox="1"/>
          <p:nvPr/>
        </p:nvSpPr>
        <p:spPr>
          <a:xfrm>
            <a:off x="755650" y="1773238"/>
            <a:ext cx="1857375" cy="307975"/>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1400" b="1" dirty="0" smtClean="0">
                <a:solidFill>
                  <a:schemeClr val="bg2">
                    <a:lumMod val="25000"/>
                  </a:schemeClr>
                </a:solidFill>
                <a:latin typeface="Arial Narrow" pitchFamily="34" charset="0"/>
                <a:cs typeface="Arial" pitchFamily="34" charset="0"/>
              </a:rPr>
              <a:t>Barrido y Baldeo</a:t>
            </a:r>
            <a:endParaRPr lang="es-VE" sz="1400" b="1" dirty="0">
              <a:solidFill>
                <a:schemeClr val="bg2">
                  <a:lumMod val="25000"/>
                </a:schemeClr>
              </a:solidFill>
              <a:latin typeface="Arial Narrow" pitchFamily="34" charset="0"/>
              <a:cs typeface="Arial" pitchFamily="34" charset="0"/>
            </a:endParaRPr>
          </a:p>
        </p:txBody>
      </p:sp>
      <p:sp>
        <p:nvSpPr>
          <p:cNvPr id="19" name="29 CuadroTexto"/>
          <p:cNvSpPr txBox="1"/>
          <p:nvPr/>
        </p:nvSpPr>
        <p:spPr>
          <a:xfrm>
            <a:off x="6626225" y="3068638"/>
            <a:ext cx="2000250" cy="1016000"/>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Disposición Final </a:t>
            </a:r>
          </a:p>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en Relleno Sanitario</a:t>
            </a:r>
            <a:endParaRPr lang="es-VE" sz="2000" b="1" dirty="0">
              <a:solidFill>
                <a:schemeClr val="bg2">
                  <a:lumMod val="25000"/>
                </a:schemeClr>
              </a:solidFill>
              <a:latin typeface="Arial Narrow" pitchFamily="34" charset="0"/>
              <a:cs typeface="Arial" pitchFamily="34" charset="0"/>
            </a:endParaRPr>
          </a:p>
        </p:txBody>
      </p:sp>
      <p:pic>
        <p:nvPicPr>
          <p:cNvPr id="8202" name="Picture 4"/>
          <p:cNvPicPr>
            <a:picLocks noChangeAspect="1" noChangeArrowheads="1"/>
          </p:cNvPicPr>
          <p:nvPr/>
        </p:nvPicPr>
        <p:blipFill>
          <a:blip r:embed="rId3" cstate="print"/>
          <a:srcRect/>
          <a:stretch>
            <a:fillRect/>
          </a:stretch>
        </p:blipFill>
        <p:spPr bwMode="auto">
          <a:xfrm>
            <a:off x="683568" y="2564904"/>
            <a:ext cx="2286000" cy="1428750"/>
          </a:xfrm>
          <a:prstGeom prst="rect">
            <a:avLst/>
          </a:prstGeom>
          <a:noFill/>
          <a:ln w="9525">
            <a:noFill/>
            <a:miter lim="800000"/>
            <a:headEnd/>
            <a:tailEnd/>
          </a:ln>
        </p:spPr>
      </p:pic>
      <p:sp>
        <p:nvSpPr>
          <p:cNvPr id="26" name="33 Flecha derecha"/>
          <p:cNvSpPr/>
          <p:nvPr/>
        </p:nvSpPr>
        <p:spPr>
          <a:xfrm>
            <a:off x="2935288" y="2424113"/>
            <a:ext cx="582612" cy="1784350"/>
          </a:xfrm>
          <a:prstGeom prst="rightArrow">
            <a:avLst>
              <a:gd name="adj1" fmla="val 50000"/>
              <a:gd name="adj2"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V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VE">
              <a:latin typeface="Arial Narrow" pitchFamily="34" charset="0"/>
            </a:endParaRPr>
          </a:p>
        </p:txBody>
      </p:sp>
      <p:sp>
        <p:nvSpPr>
          <p:cNvPr id="27" name="34 CuadroTexto"/>
          <p:cNvSpPr txBox="1"/>
          <p:nvPr/>
        </p:nvSpPr>
        <p:spPr>
          <a:xfrm>
            <a:off x="900113" y="6092825"/>
            <a:ext cx="1857375" cy="369888"/>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b="1" dirty="0" smtClean="0">
                <a:solidFill>
                  <a:schemeClr val="bg2">
                    <a:lumMod val="25000"/>
                  </a:schemeClr>
                </a:solidFill>
                <a:latin typeface="Arial Narrow" pitchFamily="34" charset="0"/>
                <a:cs typeface="Arial" pitchFamily="34" charset="0"/>
              </a:rPr>
              <a:t>Contingencia</a:t>
            </a:r>
            <a:endParaRPr lang="es-VE" b="1" dirty="0">
              <a:solidFill>
                <a:schemeClr val="bg2">
                  <a:lumMod val="25000"/>
                </a:schemeClr>
              </a:solidFill>
              <a:latin typeface="Arial Narrow" pitchFamily="34" charset="0"/>
              <a:cs typeface="Arial" pitchFamily="34" charset="0"/>
            </a:endParaRPr>
          </a:p>
        </p:txBody>
      </p:sp>
      <p:sp>
        <p:nvSpPr>
          <p:cNvPr id="6153" name="36 CuadroTexto"/>
          <p:cNvSpPr txBox="1">
            <a:spLocks noChangeArrowheads="1"/>
          </p:cNvSpPr>
          <p:nvPr/>
        </p:nvSpPr>
        <p:spPr bwMode="auto">
          <a:xfrm>
            <a:off x="2843213" y="549275"/>
            <a:ext cx="5270500" cy="769938"/>
          </a:xfrm>
          <a:prstGeom prst="rect">
            <a:avLst/>
          </a:prstGeom>
          <a:noFill/>
          <a:ln w="9525">
            <a:noFill/>
            <a:miter lim="800000"/>
            <a:headEnd/>
            <a:tailEnd/>
          </a:ln>
        </p:spPr>
        <p:txBody>
          <a:bodyPr wrap="none">
            <a:spAutoFit/>
          </a:bodyPr>
          <a:lstStyle/>
          <a:p>
            <a:pPr algn="ctr"/>
            <a:r>
              <a:rPr lang="es-ES" sz="2200" b="1" dirty="0">
                <a:solidFill>
                  <a:srgbClr val="C00000"/>
                </a:solidFill>
                <a:latin typeface="Arial" pitchFamily="34" charset="0"/>
                <a:ea typeface="DejaVu Sans"/>
                <a:cs typeface="DejaVu Sans"/>
              </a:rPr>
              <a:t>OPERACION TECNICA DEL SERVICIO</a:t>
            </a:r>
          </a:p>
          <a:p>
            <a:pPr algn="ctr"/>
            <a:endParaRPr lang="es-ES" sz="2200" b="1" dirty="0">
              <a:solidFill>
                <a:srgbClr val="C00000"/>
              </a:solidFill>
              <a:latin typeface="Arial" pitchFamily="34" charset="0"/>
              <a:ea typeface="DejaVu Sans"/>
              <a:cs typeface="DejaVu Sans"/>
            </a:endParaRPr>
          </a:p>
        </p:txBody>
      </p:sp>
      <p:sp>
        <p:nvSpPr>
          <p:cNvPr id="37" name="17 Flecha arriba"/>
          <p:cNvSpPr/>
          <p:nvPr/>
        </p:nvSpPr>
        <p:spPr>
          <a:xfrm rot="10800000">
            <a:off x="1150938" y="2109788"/>
            <a:ext cx="928687" cy="285750"/>
          </a:xfrm>
          <a:prstGeom prst="upArrow">
            <a:avLst>
              <a:gd name="adj1" fmla="val 50000"/>
              <a:gd name="adj2"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7" name="6 Rectángulo redondeado"/>
          <p:cNvSpPr/>
          <p:nvPr/>
        </p:nvSpPr>
        <p:spPr>
          <a:xfrm>
            <a:off x="6427788" y="2549525"/>
            <a:ext cx="2271712" cy="383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p>
        </p:txBody>
      </p:sp>
      <p:sp>
        <p:nvSpPr>
          <p:cNvPr id="48" name="16 Flecha derecha"/>
          <p:cNvSpPr/>
          <p:nvPr/>
        </p:nvSpPr>
        <p:spPr>
          <a:xfrm rot="16200000" flipH="1">
            <a:off x="7205663" y="3746500"/>
            <a:ext cx="647700" cy="1308100"/>
          </a:xfrm>
          <a:prstGeom prst="rightArrow">
            <a:avLst>
              <a:gd name="adj1" fmla="val 50000"/>
              <a:gd name="adj2" fmla="val 2467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latin typeface="Arial Narrow" pitchFamily="34" charset="0"/>
            </a:endParaRPr>
          </a:p>
        </p:txBody>
      </p:sp>
      <p:sp>
        <p:nvSpPr>
          <p:cNvPr id="50" name="29 CuadroTexto"/>
          <p:cNvSpPr txBox="1"/>
          <p:nvPr/>
        </p:nvSpPr>
        <p:spPr>
          <a:xfrm rot="16200000">
            <a:off x="7899400" y="4267200"/>
            <a:ext cx="2000250" cy="400050"/>
          </a:xfrm>
          <a:prstGeom prst="rect">
            <a:avLst/>
          </a:prstGeom>
          <a:noFill/>
        </p:spPr>
        <p:txBody>
          <a:bodyPr>
            <a:spAutoFit/>
          </a:bodyPr>
          <a:ls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s-VE" sz="2000" b="1" dirty="0" smtClean="0">
                <a:solidFill>
                  <a:schemeClr val="bg2">
                    <a:lumMod val="25000"/>
                  </a:schemeClr>
                </a:solidFill>
                <a:latin typeface="Arial Narrow" pitchFamily="34" charset="0"/>
                <a:cs typeface="Arial" pitchFamily="34" charset="0"/>
              </a:rPr>
              <a:t>San Vicente</a:t>
            </a:r>
            <a:endParaRPr lang="es-VE" sz="2000" b="1" dirty="0">
              <a:solidFill>
                <a:schemeClr val="bg2">
                  <a:lumMod val="25000"/>
                </a:schemeClr>
              </a:solidFill>
              <a:latin typeface="Arial Narrow" pitchFamily="34" charset="0"/>
              <a:cs typeface="Arial" pitchFamily="34" charset="0"/>
            </a:endParaRPr>
          </a:p>
        </p:txBody>
      </p:sp>
      <p:sp>
        <p:nvSpPr>
          <p:cNvPr id="35" name="34 CuadroTexto"/>
          <p:cNvSpPr txBox="1">
            <a:spLocks noChangeArrowheads="1"/>
          </p:cNvSpPr>
          <p:nvPr/>
        </p:nvSpPr>
        <p:spPr bwMode="auto">
          <a:xfrm>
            <a:off x="6786563" y="2714625"/>
            <a:ext cx="1500187" cy="369888"/>
          </a:xfrm>
          <a:prstGeom prst="rect">
            <a:avLst/>
          </a:prstGeom>
          <a:noFill/>
          <a:ln w="9525">
            <a:noFill/>
            <a:miter lim="800000"/>
            <a:headEnd/>
            <a:tailEnd/>
          </a:ln>
        </p:spPr>
        <p:txBody>
          <a:bodyPr>
            <a:spAutoFit/>
          </a:bodyPr>
          <a:lstStyle/>
          <a:p>
            <a:pPr algn="ctr"/>
            <a:r>
              <a:rPr lang="es-VE" b="1"/>
              <a:t> Kg</a:t>
            </a:r>
          </a:p>
        </p:txBody>
      </p:sp>
      <p:cxnSp>
        <p:nvCxnSpPr>
          <p:cNvPr id="38" name="37 Conector recto"/>
          <p:cNvCxnSpPr/>
          <p:nvPr/>
        </p:nvCxnSpPr>
        <p:spPr>
          <a:xfrm>
            <a:off x="3708400" y="5373688"/>
            <a:ext cx="2592388" cy="0"/>
          </a:xfrm>
          <a:prstGeom prst="line">
            <a:avLst/>
          </a:prstGeom>
          <a:ln w="7620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9" name="28 Forma libre"/>
          <p:cNvSpPr/>
          <p:nvPr/>
        </p:nvSpPr>
        <p:spPr>
          <a:xfrm>
            <a:off x="-41275" y="-14288"/>
            <a:ext cx="609600" cy="6872288"/>
          </a:xfrm>
          <a:custGeom>
            <a:avLst/>
            <a:gdLst>
              <a:gd name="connsiteX0" fmla="*/ 0 w 609600"/>
              <a:gd name="connsiteY0" fmla="*/ 6871855 h 6871855"/>
              <a:gd name="connsiteX1" fmla="*/ 609600 w 609600"/>
              <a:gd name="connsiteY1" fmla="*/ 6608619 h 6871855"/>
              <a:gd name="connsiteX2" fmla="*/ 609600 w 609600"/>
              <a:gd name="connsiteY2" fmla="*/ 0 h 6871855"/>
              <a:gd name="connsiteX3" fmla="*/ 13855 w 609600"/>
              <a:gd name="connsiteY3" fmla="*/ 0 h 6871855"/>
              <a:gd name="connsiteX4" fmla="*/ 13855 w 609600"/>
              <a:gd name="connsiteY4" fmla="*/ 6858000 h 6871855"/>
              <a:gd name="connsiteX5" fmla="*/ 0 w 609600"/>
              <a:gd name="connsiteY5" fmla="*/ 68718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6871855">
                <a:moveTo>
                  <a:pt x="0" y="6871855"/>
                </a:moveTo>
                <a:lnTo>
                  <a:pt x="609600" y="6608619"/>
                </a:lnTo>
                <a:lnTo>
                  <a:pt x="609600" y="0"/>
                </a:lnTo>
                <a:lnTo>
                  <a:pt x="13855" y="0"/>
                </a:lnTo>
                <a:lnTo>
                  <a:pt x="13855" y="6858000"/>
                </a:lnTo>
                <a:lnTo>
                  <a:pt x="0" y="6871855"/>
                </a:lnTo>
                <a:close/>
              </a:path>
            </a:pathLst>
          </a:custGeom>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VE"/>
          </a:p>
        </p:txBody>
      </p:sp>
      <p:sp>
        <p:nvSpPr>
          <p:cNvPr id="33" name="5 CuadroTexto"/>
          <p:cNvSpPr txBox="1">
            <a:spLocks noChangeArrowheads="1"/>
          </p:cNvSpPr>
          <p:nvPr/>
        </p:nvSpPr>
        <p:spPr bwMode="auto">
          <a:xfrm rot="-5400000">
            <a:off x="-1905714" y="1905714"/>
            <a:ext cx="4765535" cy="954107"/>
          </a:xfrm>
          <a:prstGeom prst="rect">
            <a:avLst/>
          </a:prstGeom>
          <a:noFill/>
          <a:ln w="9525">
            <a:noFill/>
            <a:miter lim="800000"/>
            <a:headEnd/>
            <a:tailEnd/>
          </a:ln>
        </p:spPr>
        <p:txBody>
          <a:bodyPr wrap="none">
            <a:spAutoFit/>
          </a:bodyPr>
          <a:lstStyle/>
          <a:p>
            <a:pPr>
              <a:defRPr/>
            </a:pPr>
            <a:r>
              <a:rPr lang="es-CO"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GENERACION  Y RECOLECCION</a:t>
            </a:r>
          </a:p>
          <a:p>
            <a:pPr>
              <a:defRPr/>
            </a:pPr>
            <a:endParaRPr lang="es-VE" sz="2800" dirty="0">
              <a:solidFill>
                <a:schemeClr val="bg1"/>
              </a:solidFill>
              <a:effectLst>
                <a:outerShdw blurRad="38100" dist="38100" dir="2700000" algn="tl">
                  <a:srgbClr val="000000">
                    <a:alpha val="43137"/>
                  </a:srgbClr>
                </a:outerShdw>
              </a:effectLst>
              <a:latin typeface="Arial Black" pitchFamily="34" charset="0"/>
            </a:endParaRPr>
          </a:p>
        </p:txBody>
      </p:sp>
      <p:cxnSp>
        <p:nvCxnSpPr>
          <p:cNvPr id="34" name="33 Conector recto"/>
          <p:cNvCxnSpPr/>
          <p:nvPr/>
        </p:nvCxnSpPr>
        <p:spPr>
          <a:xfrm>
            <a:off x="3708400" y="3357563"/>
            <a:ext cx="2592388" cy="0"/>
          </a:xfrm>
          <a:prstGeom prst="line">
            <a:avLst/>
          </a:prstGeom>
          <a:ln w="76200">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49" name="33 Flecha derecha"/>
          <p:cNvSpPr/>
          <p:nvPr/>
        </p:nvSpPr>
        <p:spPr>
          <a:xfrm>
            <a:off x="2987675" y="4508500"/>
            <a:ext cx="582613" cy="1784350"/>
          </a:xfrm>
          <a:prstGeom prst="rightArrow">
            <a:avLst>
              <a:gd name="adj1" fmla="val 50000"/>
              <a:gd name="adj2"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V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VE">
              <a:latin typeface="Arial Narrow" pitchFamily="34" charset="0"/>
            </a:endParaRPr>
          </a:p>
        </p:txBody>
      </p:sp>
      <p:pic>
        <p:nvPicPr>
          <p:cNvPr id="6166" name="Picture 2" descr="http://cdnun.ultimasnoticias.com.ve/unfotosarchive/fa82d3dc-d9f9-44ea-8938-2e5333f35d26.jpg"/>
          <p:cNvPicPr>
            <a:picLocks noChangeAspect="1" noChangeArrowheads="1"/>
          </p:cNvPicPr>
          <p:nvPr/>
        </p:nvPicPr>
        <p:blipFill>
          <a:blip r:embed="rId4" cstate="print"/>
          <a:srcRect/>
          <a:stretch>
            <a:fillRect/>
          </a:stretch>
        </p:blipFill>
        <p:spPr bwMode="auto">
          <a:xfrm>
            <a:off x="6659563" y="4868863"/>
            <a:ext cx="1800225" cy="1033462"/>
          </a:xfrm>
          <a:prstGeom prst="rect">
            <a:avLst/>
          </a:prstGeom>
          <a:noFill/>
          <a:ln w="9525">
            <a:noFill/>
            <a:miter lim="800000"/>
            <a:headEnd/>
            <a:tailEnd/>
          </a:ln>
        </p:spPr>
      </p:pic>
      <p:pic>
        <p:nvPicPr>
          <p:cNvPr id="6167" name="21 Imagen" descr="fig5.2.gif"/>
          <p:cNvPicPr>
            <a:picLocks noChangeAspect="1"/>
          </p:cNvPicPr>
          <p:nvPr/>
        </p:nvPicPr>
        <p:blipFill>
          <a:blip r:embed="rId5" cstate="print">
            <a:lum bright="-2000" contrast="4000"/>
          </a:blip>
          <a:srcRect l="1823" t="780" r="69765" b="79028"/>
          <a:stretch>
            <a:fillRect/>
          </a:stretch>
        </p:blipFill>
        <p:spPr bwMode="auto">
          <a:xfrm>
            <a:off x="684213" y="4797425"/>
            <a:ext cx="2016125" cy="1152525"/>
          </a:xfrm>
          <a:prstGeom prst="rect">
            <a:avLst/>
          </a:prstGeom>
          <a:noFill/>
          <a:ln w="9525">
            <a:noFill/>
            <a:miter lim="800000"/>
            <a:headEnd/>
            <a:tailEnd/>
          </a:ln>
        </p:spPr>
      </p:pic>
    </p:spTree>
    <p:extLst>
      <p:ext uri="{BB962C8B-B14F-4D97-AF65-F5344CB8AC3E}">
        <p14:creationId xmlns:p14="http://schemas.microsoft.com/office/powerpoint/2010/main" val="18553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202"/>
                                        </p:tgtEl>
                                        <p:attrNameLst>
                                          <p:attrName>style.visibility</p:attrName>
                                        </p:attrNameLst>
                                      </p:cBhvr>
                                      <p:to>
                                        <p:strVal val="visible"/>
                                      </p:to>
                                    </p:set>
                                    <p:animEffect transition="in" filter="fade">
                                      <p:cBhvr>
                                        <p:cTn id="18" dur="2000"/>
                                        <p:tgtEl>
                                          <p:spTgt spid="82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20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000"/>
                                        <p:tgtEl>
                                          <p:spTgt spid="2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2000"/>
                                        <p:tgtEl>
                                          <p:spTgt spid="50"/>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0"/>
                                        <p:tgtEl>
                                          <p:spTgt spid="19"/>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20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200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000"/>
                                        <p:tgtEl>
                                          <p:spTgt spid="38"/>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20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20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6" grpId="0" animBg="1"/>
      <p:bldP spid="27" grpId="0"/>
      <p:bldP spid="37" grpId="0" animBg="1"/>
      <p:bldP spid="7" grpId="0" animBg="1"/>
      <p:bldP spid="48" grpId="0" animBg="1"/>
      <p:bldP spid="50" grpId="0"/>
      <p:bldP spid="35" grpId="0"/>
      <p:bldP spid="4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TotalTime>
  <Words>1439</Words>
  <Application>Microsoft Office PowerPoint</Application>
  <PresentationFormat>Presentación en pantalla (4:3)</PresentationFormat>
  <Paragraphs>383</Paragraphs>
  <Slides>33</Slides>
  <Notes>8</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0</vt:i4>
      </vt:variant>
      <vt:variant>
        <vt:lpstr>Títulos de diapositiva</vt:lpstr>
      </vt:variant>
      <vt:variant>
        <vt:i4>33</vt:i4>
      </vt:variant>
    </vt:vector>
  </HeadingPairs>
  <TitlesOfParts>
    <vt:vector size="45" baseType="lpstr">
      <vt:lpstr>absender</vt:lpstr>
      <vt:lpstr>Arial</vt:lpstr>
      <vt:lpstr>Arial </vt:lpstr>
      <vt:lpstr>Arial Black</vt:lpstr>
      <vt:lpstr>Arial Narrow</vt:lpstr>
      <vt:lpstr>Arial Rounded MT Bold</vt:lpstr>
      <vt:lpstr>Calibri</vt:lpstr>
      <vt:lpstr>Comic Sans MS</vt:lpstr>
      <vt:lpstr>DejaVu Sans</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Zaimar;uel</dc:creator>
  <cp:lastModifiedBy>Usuario de Windows</cp:lastModifiedBy>
  <cp:revision>109</cp:revision>
  <dcterms:created xsi:type="dcterms:W3CDTF">2013-05-23T20:11:49Z</dcterms:created>
  <dcterms:modified xsi:type="dcterms:W3CDTF">2018-08-10T20:40:22Z</dcterms:modified>
</cp:coreProperties>
</file>